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257" r:id="rId3"/>
    <p:sldId id="352" r:id="rId4"/>
    <p:sldId id="335" r:id="rId5"/>
    <p:sldId id="325" r:id="rId6"/>
    <p:sldId id="364" r:id="rId7"/>
    <p:sldId id="283" r:id="rId8"/>
    <p:sldId id="299" r:id="rId9"/>
    <p:sldId id="326" r:id="rId10"/>
    <p:sldId id="284" r:id="rId11"/>
    <p:sldId id="327" r:id="rId12"/>
    <p:sldId id="276" r:id="rId13"/>
    <p:sldId id="328" r:id="rId14"/>
    <p:sldId id="351" r:id="rId15"/>
    <p:sldId id="329" r:id="rId16"/>
    <p:sldId id="333" r:id="rId17"/>
    <p:sldId id="338" r:id="rId18"/>
    <p:sldId id="359" r:id="rId19"/>
    <p:sldId id="353" r:id="rId20"/>
    <p:sldId id="354" r:id="rId21"/>
    <p:sldId id="355" r:id="rId22"/>
    <p:sldId id="356" r:id="rId23"/>
    <p:sldId id="357" r:id="rId24"/>
    <p:sldId id="360" r:id="rId25"/>
    <p:sldId id="358" r:id="rId26"/>
    <p:sldId id="361" r:id="rId27"/>
    <p:sldId id="286" r:id="rId28"/>
    <p:sldId id="365" r:id="rId29"/>
    <p:sldId id="362" r:id="rId30"/>
    <p:sldId id="301" r:id="rId31"/>
    <p:sldId id="295" r:id="rId32"/>
    <p:sldId id="373" r:id="rId33"/>
    <p:sldId id="366" r:id="rId34"/>
    <p:sldId id="372" r:id="rId35"/>
    <p:sldId id="367" r:id="rId36"/>
    <p:sldId id="368" r:id="rId37"/>
    <p:sldId id="369" r:id="rId38"/>
    <p:sldId id="370" r:id="rId39"/>
    <p:sldId id="340" r:id="rId40"/>
    <p:sldId id="337" r:id="rId41"/>
    <p:sldId id="341" r:id="rId42"/>
    <p:sldId id="342" r:id="rId43"/>
    <p:sldId id="343" r:id="rId44"/>
    <p:sldId id="344" r:id="rId45"/>
    <p:sldId id="345" r:id="rId46"/>
    <p:sldId id="346" r:id="rId47"/>
    <p:sldId id="347" r:id="rId48"/>
    <p:sldId id="363" r:id="rId49"/>
    <p:sldId id="371" r:id="rId50"/>
    <p:sldId id="348"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9" d="100"/>
          <a:sy n="59" d="100"/>
        </p:scale>
        <p:origin x="1500" y="5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FAF08B-CAD3-4EEB-8D1C-3426D6867AB2}" type="datetimeFigureOut">
              <a:rPr lang="en-US" smtClean="0"/>
              <a:pPr/>
              <a:t>2/22/2024</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F6FE221-C6A5-4D51-A4A3-6366773B46A1}"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3292CE89-2AB3-4F94-9CB3-372525CEFCF6}" type="datetimeFigureOut">
              <a:rPr lang="en-IN" smtClean="0"/>
              <a:pPr/>
              <a:t>22-02-2024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70DA49-D132-445F-B65A-3E770153BD3A}" type="slidenum">
              <a:rPr lang="en-IN" smtClean="0"/>
              <a:pPr/>
              <a:t>‹#›</a:t>
            </a:fld>
            <a:endParaRPr lang="en-IN"/>
          </a:p>
        </p:txBody>
      </p:sp>
    </p:spTree>
    <p:extLst>
      <p:ext uri="{BB962C8B-B14F-4D97-AF65-F5344CB8AC3E}">
        <p14:creationId xmlns:p14="http://schemas.microsoft.com/office/powerpoint/2010/main" val="2679621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3292CE89-2AB3-4F94-9CB3-372525CEFCF6}" type="datetimeFigureOut">
              <a:rPr lang="en-IN" smtClean="0"/>
              <a:pPr/>
              <a:t>22-02-2024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70DA49-D132-445F-B65A-3E770153BD3A}" type="slidenum">
              <a:rPr lang="en-IN" smtClean="0"/>
              <a:pPr/>
              <a:t>‹#›</a:t>
            </a:fld>
            <a:endParaRPr lang="en-IN"/>
          </a:p>
        </p:txBody>
      </p:sp>
    </p:spTree>
    <p:extLst>
      <p:ext uri="{BB962C8B-B14F-4D97-AF65-F5344CB8AC3E}">
        <p14:creationId xmlns:p14="http://schemas.microsoft.com/office/powerpoint/2010/main" val="2813626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3292CE89-2AB3-4F94-9CB3-372525CEFCF6}" type="datetimeFigureOut">
              <a:rPr lang="en-IN" smtClean="0"/>
              <a:pPr/>
              <a:t>22-02-2024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70DA49-D132-445F-B65A-3E770153BD3A}" type="slidenum">
              <a:rPr lang="en-IN" smtClean="0"/>
              <a:pPr/>
              <a:t>‹#›</a:t>
            </a:fld>
            <a:endParaRPr lang="en-IN"/>
          </a:p>
        </p:txBody>
      </p:sp>
    </p:spTree>
    <p:extLst>
      <p:ext uri="{BB962C8B-B14F-4D97-AF65-F5344CB8AC3E}">
        <p14:creationId xmlns:p14="http://schemas.microsoft.com/office/powerpoint/2010/main" val="2741365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3292CE89-2AB3-4F94-9CB3-372525CEFCF6}" type="datetimeFigureOut">
              <a:rPr lang="en-IN" smtClean="0"/>
              <a:pPr/>
              <a:t>22-02-2024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70DA49-D132-445F-B65A-3E770153BD3A}" type="slidenum">
              <a:rPr lang="en-IN" smtClean="0"/>
              <a:pPr/>
              <a:t>‹#›</a:t>
            </a:fld>
            <a:endParaRPr lang="en-IN"/>
          </a:p>
        </p:txBody>
      </p:sp>
    </p:spTree>
    <p:extLst>
      <p:ext uri="{BB962C8B-B14F-4D97-AF65-F5344CB8AC3E}">
        <p14:creationId xmlns:p14="http://schemas.microsoft.com/office/powerpoint/2010/main" val="491905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92CE89-2AB3-4F94-9CB3-372525CEFCF6}" type="datetimeFigureOut">
              <a:rPr lang="en-IN" smtClean="0"/>
              <a:pPr/>
              <a:t>22-02-2024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70DA49-D132-445F-B65A-3E770153BD3A}" type="slidenum">
              <a:rPr lang="en-IN" smtClean="0"/>
              <a:pPr/>
              <a:t>‹#›</a:t>
            </a:fld>
            <a:endParaRPr lang="en-IN"/>
          </a:p>
        </p:txBody>
      </p:sp>
    </p:spTree>
    <p:extLst>
      <p:ext uri="{BB962C8B-B14F-4D97-AF65-F5344CB8AC3E}">
        <p14:creationId xmlns:p14="http://schemas.microsoft.com/office/powerpoint/2010/main" val="901564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3292CE89-2AB3-4F94-9CB3-372525CEFCF6}" type="datetimeFigureOut">
              <a:rPr lang="en-IN" smtClean="0"/>
              <a:pPr/>
              <a:t>22-02-2024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070DA49-D132-445F-B65A-3E770153BD3A}" type="slidenum">
              <a:rPr lang="en-IN" smtClean="0"/>
              <a:pPr/>
              <a:t>‹#›</a:t>
            </a:fld>
            <a:endParaRPr lang="en-IN"/>
          </a:p>
        </p:txBody>
      </p:sp>
    </p:spTree>
    <p:extLst>
      <p:ext uri="{BB962C8B-B14F-4D97-AF65-F5344CB8AC3E}">
        <p14:creationId xmlns:p14="http://schemas.microsoft.com/office/powerpoint/2010/main" val="1310659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3292CE89-2AB3-4F94-9CB3-372525CEFCF6}" type="datetimeFigureOut">
              <a:rPr lang="en-IN" smtClean="0"/>
              <a:pPr/>
              <a:t>22-02-2024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070DA49-D132-445F-B65A-3E770153BD3A}" type="slidenum">
              <a:rPr lang="en-IN" smtClean="0"/>
              <a:pPr/>
              <a:t>‹#›</a:t>
            </a:fld>
            <a:endParaRPr lang="en-IN"/>
          </a:p>
        </p:txBody>
      </p:sp>
    </p:spTree>
    <p:extLst>
      <p:ext uri="{BB962C8B-B14F-4D97-AF65-F5344CB8AC3E}">
        <p14:creationId xmlns:p14="http://schemas.microsoft.com/office/powerpoint/2010/main" val="2926143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3292CE89-2AB3-4F94-9CB3-372525CEFCF6}" type="datetimeFigureOut">
              <a:rPr lang="en-IN" smtClean="0"/>
              <a:pPr/>
              <a:t>22-02-2024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070DA49-D132-445F-B65A-3E770153BD3A}" type="slidenum">
              <a:rPr lang="en-IN" smtClean="0"/>
              <a:pPr/>
              <a:t>‹#›</a:t>
            </a:fld>
            <a:endParaRPr lang="en-IN"/>
          </a:p>
        </p:txBody>
      </p:sp>
    </p:spTree>
    <p:extLst>
      <p:ext uri="{BB962C8B-B14F-4D97-AF65-F5344CB8AC3E}">
        <p14:creationId xmlns:p14="http://schemas.microsoft.com/office/powerpoint/2010/main" val="3230774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92CE89-2AB3-4F94-9CB3-372525CEFCF6}" type="datetimeFigureOut">
              <a:rPr lang="en-IN" smtClean="0"/>
              <a:pPr/>
              <a:t>22-02-2024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070DA49-D132-445F-B65A-3E770153BD3A}" type="slidenum">
              <a:rPr lang="en-IN" smtClean="0"/>
              <a:pPr/>
              <a:t>‹#›</a:t>
            </a:fld>
            <a:endParaRPr lang="en-IN"/>
          </a:p>
        </p:txBody>
      </p:sp>
    </p:spTree>
    <p:extLst>
      <p:ext uri="{BB962C8B-B14F-4D97-AF65-F5344CB8AC3E}">
        <p14:creationId xmlns:p14="http://schemas.microsoft.com/office/powerpoint/2010/main" val="2540334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92CE89-2AB3-4F94-9CB3-372525CEFCF6}" type="datetimeFigureOut">
              <a:rPr lang="en-IN" smtClean="0"/>
              <a:pPr/>
              <a:t>22-02-2024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070DA49-D132-445F-B65A-3E770153BD3A}" type="slidenum">
              <a:rPr lang="en-IN" smtClean="0"/>
              <a:pPr/>
              <a:t>‹#›</a:t>
            </a:fld>
            <a:endParaRPr lang="en-IN"/>
          </a:p>
        </p:txBody>
      </p:sp>
    </p:spTree>
    <p:extLst>
      <p:ext uri="{BB962C8B-B14F-4D97-AF65-F5344CB8AC3E}">
        <p14:creationId xmlns:p14="http://schemas.microsoft.com/office/powerpoint/2010/main" val="2470982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92CE89-2AB3-4F94-9CB3-372525CEFCF6}" type="datetimeFigureOut">
              <a:rPr lang="en-IN" smtClean="0"/>
              <a:pPr/>
              <a:t>22-02-2024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070DA49-D132-445F-B65A-3E770153BD3A}" type="slidenum">
              <a:rPr lang="en-IN" smtClean="0"/>
              <a:pPr/>
              <a:t>‹#›</a:t>
            </a:fld>
            <a:endParaRPr lang="en-IN"/>
          </a:p>
        </p:txBody>
      </p:sp>
    </p:spTree>
    <p:extLst>
      <p:ext uri="{BB962C8B-B14F-4D97-AF65-F5344CB8AC3E}">
        <p14:creationId xmlns:p14="http://schemas.microsoft.com/office/powerpoint/2010/main" val="3181860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92CE89-2AB3-4F94-9CB3-372525CEFCF6}" type="datetimeFigureOut">
              <a:rPr lang="en-IN" smtClean="0"/>
              <a:pPr/>
              <a:t>22-02-2024</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70DA49-D132-445F-B65A-3E770153BD3A}" type="slidenum">
              <a:rPr lang="en-IN" smtClean="0"/>
              <a:pPr/>
              <a:t>‹#›</a:t>
            </a:fld>
            <a:endParaRPr lang="en-IN"/>
          </a:p>
        </p:txBody>
      </p:sp>
    </p:spTree>
    <p:extLst>
      <p:ext uri="{BB962C8B-B14F-4D97-AF65-F5344CB8AC3E}">
        <p14:creationId xmlns:p14="http://schemas.microsoft.com/office/powerpoint/2010/main" val="11513768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emf"/><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www.kaggle.com/datasets/saurabh00007/diabetescsv?resource=download"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www.section.io/engineering-education/diagnose-diabetes-with-svm/"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www.youtube.com/watch?v=_YPScrckx28"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emf"/><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722511"/>
          </a:xfrm>
        </p:spPr>
        <p:txBody>
          <a:bodyPr>
            <a:normAutofit/>
          </a:bodyPr>
          <a:lstStyle/>
          <a:p>
            <a:r>
              <a:rPr lang="en-IN" sz="3600" b="1" dirty="0">
                <a:solidFill>
                  <a:srgbClr val="0000CC"/>
                </a:solidFill>
              </a:rPr>
              <a:t>Support Vector Machine (SVM)</a:t>
            </a:r>
          </a:p>
        </p:txBody>
      </p:sp>
      <p:sp>
        <p:nvSpPr>
          <p:cNvPr id="3" name="Subtitle 2"/>
          <p:cNvSpPr>
            <a:spLocks noGrp="1"/>
          </p:cNvSpPr>
          <p:nvPr>
            <p:ph type="subTitle" idx="1"/>
          </p:nvPr>
        </p:nvSpPr>
        <p:spPr>
          <a:xfrm>
            <a:off x="1907704" y="3645024"/>
            <a:ext cx="6400800" cy="1752600"/>
          </a:xfrm>
        </p:spPr>
        <p:txBody>
          <a:bodyPr/>
          <a:lstStyle/>
          <a:p>
            <a:pPr algn="r"/>
            <a:r>
              <a:rPr lang="en-IN" sz="1800" b="1" dirty="0" err="1">
                <a:solidFill>
                  <a:srgbClr val="C00000"/>
                </a:solidFill>
              </a:rPr>
              <a:t>Dr.</a:t>
            </a:r>
            <a:r>
              <a:rPr lang="en-IN" sz="1800" b="1" dirty="0">
                <a:solidFill>
                  <a:srgbClr val="C00000"/>
                </a:solidFill>
              </a:rPr>
              <a:t> Rani Oomman Panicker</a:t>
            </a:r>
          </a:p>
          <a:p>
            <a:pPr algn="r"/>
            <a:r>
              <a:rPr lang="en-IN" sz="1600" dirty="0">
                <a:solidFill>
                  <a:srgbClr val="C00000"/>
                </a:solidFill>
              </a:rPr>
              <a:t>Assistant Professor</a:t>
            </a:r>
          </a:p>
          <a:p>
            <a:pPr algn="r"/>
            <a:r>
              <a:rPr lang="en-IN" sz="1600" dirty="0">
                <a:solidFill>
                  <a:srgbClr val="C00000"/>
                </a:solidFill>
              </a:rPr>
              <a:t>Department of CSE</a:t>
            </a:r>
          </a:p>
          <a:p>
            <a:endParaRPr lang="en-IN" dirty="0"/>
          </a:p>
        </p:txBody>
      </p:sp>
    </p:spTree>
    <p:extLst>
      <p:ext uri="{BB962C8B-B14F-4D97-AF65-F5344CB8AC3E}">
        <p14:creationId xmlns:p14="http://schemas.microsoft.com/office/powerpoint/2010/main" val="274082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360" y="116632"/>
            <a:ext cx="8435280" cy="634082"/>
          </a:xfrm>
        </p:spPr>
        <p:txBody>
          <a:bodyPr>
            <a:normAutofit/>
          </a:bodyPr>
          <a:lstStyle/>
          <a:p>
            <a:r>
              <a:rPr lang="en-US" sz="3200" dirty="0">
                <a:solidFill>
                  <a:srgbClr val="0000CC"/>
                </a:solidFill>
              </a:rPr>
              <a:t>Role of margin in SVM</a:t>
            </a:r>
            <a:endParaRPr lang="en-IN" sz="3200" dirty="0">
              <a:solidFill>
                <a:srgbClr val="0000CC"/>
              </a:solidFill>
            </a:endParaRPr>
          </a:p>
        </p:txBody>
      </p:sp>
      <p:sp>
        <p:nvSpPr>
          <p:cNvPr id="3" name="Content Placeholder 2"/>
          <p:cNvSpPr>
            <a:spLocks noGrp="1"/>
          </p:cNvSpPr>
          <p:nvPr>
            <p:ph idx="1"/>
          </p:nvPr>
        </p:nvSpPr>
        <p:spPr>
          <a:xfrm>
            <a:off x="28704" y="978590"/>
            <a:ext cx="8229600" cy="4525963"/>
          </a:xfrm>
        </p:spPr>
        <p:txBody>
          <a:bodyPr>
            <a:normAutofit/>
          </a:bodyPr>
          <a:lstStyle/>
          <a:p>
            <a:r>
              <a:rPr lang="en-IN" sz="1800" dirty="0">
                <a:solidFill>
                  <a:srgbClr val="0000CC"/>
                </a:solidFill>
                <a:latin typeface="Times New Roman" panose="02020603050405020304" pitchFamily="18" charset="0"/>
                <a:cs typeface="Times New Roman" panose="02020603050405020304" pitchFamily="18" charset="0"/>
              </a:rPr>
              <a:t>The distance between the hyperplane and the nearest data point from either side</a:t>
            </a:r>
            <a:r>
              <a:rPr lang="en-IN" sz="1800" b="1" dirty="0">
                <a:solidFill>
                  <a:srgbClr val="0000CC"/>
                </a:solidFill>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is known as the </a:t>
            </a:r>
            <a:r>
              <a:rPr lang="en-IN" sz="1800" b="1" u="sng" dirty="0">
                <a:latin typeface="Times New Roman" panose="02020603050405020304" pitchFamily="18" charset="0"/>
                <a:cs typeface="Times New Roman" panose="02020603050405020304" pitchFamily="18" charset="0"/>
              </a:rPr>
              <a:t>margin</a:t>
            </a:r>
            <a:r>
              <a:rPr lang="en-IN" sz="1800" b="1" dirty="0">
                <a:latin typeface="Times New Roman" panose="02020603050405020304" pitchFamily="18" charset="0"/>
                <a:cs typeface="Times New Roman" panose="02020603050405020304" pitchFamily="18" charset="0"/>
              </a:rPr>
              <a:t>. </a:t>
            </a:r>
          </a:p>
          <a:p>
            <a:endParaRPr lang="en-IN" sz="1800" dirty="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rPr>
              <a:t>The goal is </a:t>
            </a:r>
            <a:r>
              <a:rPr lang="en-IN" sz="1800" u="sng" dirty="0">
                <a:latin typeface="Times New Roman" panose="02020603050405020304" pitchFamily="18" charset="0"/>
                <a:cs typeface="Times New Roman" panose="02020603050405020304" pitchFamily="18" charset="0"/>
              </a:rPr>
              <a:t>to choose a </a:t>
            </a:r>
            <a:r>
              <a:rPr lang="en-IN" sz="1800" u="sng" dirty="0" err="1">
                <a:latin typeface="Times New Roman" panose="02020603050405020304" pitchFamily="18" charset="0"/>
                <a:cs typeface="Times New Roman" panose="02020603050405020304" pitchFamily="18" charset="0"/>
              </a:rPr>
              <a:t>hyperplane</a:t>
            </a:r>
            <a:r>
              <a:rPr lang="en-IN" sz="1800" u="sng" dirty="0">
                <a:latin typeface="Times New Roman" panose="02020603050405020304" pitchFamily="18" charset="0"/>
                <a:cs typeface="Times New Roman" panose="02020603050405020304" pitchFamily="18" charset="0"/>
              </a:rPr>
              <a:t> with the </a:t>
            </a:r>
            <a:r>
              <a:rPr lang="en-IN" sz="1800" b="1" u="sng" dirty="0">
                <a:latin typeface="Times New Roman" panose="02020603050405020304" pitchFamily="18" charset="0"/>
                <a:cs typeface="Times New Roman" panose="02020603050405020304" pitchFamily="18" charset="0"/>
              </a:rPr>
              <a:t>greatest possible margin </a:t>
            </a:r>
            <a:r>
              <a:rPr lang="en-IN" sz="1800" dirty="0">
                <a:latin typeface="Times New Roman" panose="02020603050405020304" pitchFamily="18" charset="0"/>
                <a:cs typeface="Times New Roman" panose="02020603050405020304" pitchFamily="18" charset="0"/>
              </a:rPr>
              <a:t>between the </a:t>
            </a:r>
            <a:r>
              <a:rPr lang="en-IN" sz="1800" dirty="0" err="1">
                <a:latin typeface="Times New Roman" panose="02020603050405020304" pitchFamily="18" charset="0"/>
                <a:cs typeface="Times New Roman" panose="02020603050405020304" pitchFamily="18" charset="0"/>
              </a:rPr>
              <a:t>hyperplane</a:t>
            </a:r>
            <a:r>
              <a:rPr lang="en-IN" sz="1800" dirty="0">
                <a:latin typeface="Times New Roman" panose="02020603050405020304" pitchFamily="18" charset="0"/>
                <a:cs typeface="Times New Roman" panose="02020603050405020304" pitchFamily="18" charset="0"/>
              </a:rPr>
              <a:t> and any point within the training set, </a:t>
            </a:r>
            <a:r>
              <a:rPr lang="en-IN" sz="1800" i="1" u="sng" dirty="0">
                <a:latin typeface="Times New Roman" panose="02020603050405020304" pitchFamily="18" charset="0"/>
                <a:cs typeface="Times New Roman" panose="02020603050405020304" pitchFamily="18" charset="0"/>
              </a:rPr>
              <a:t>giving a greater chance of new data being classified correctly</a:t>
            </a:r>
            <a:r>
              <a:rPr lang="en-IN" sz="1800" dirty="0">
                <a:latin typeface="Times New Roman" panose="02020603050405020304" pitchFamily="18" charset="0"/>
                <a:cs typeface="Times New Roman" panose="02020603050405020304" pitchFamily="18" charset="0"/>
              </a:rPr>
              <a:t>.</a:t>
            </a:r>
          </a:p>
          <a:p>
            <a:endParaRPr lang="en-US" sz="1800" dirty="0">
              <a:latin typeface="Times New Roman" panose="02020603050405020304" pitchFamily="18" charset="0"/>
              <a:cs typeface="Times New Roman" panose="02020603050405020304" pitchFamily="18" charset="0"/>
            </a:endParaRPr>
          </a:p>
          <a:p>
            <a:r>
              <a:rPr lang="en-US" sz="180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Maximize the margin and minimize the miss classification</a:t>
            </a:r>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a:p>
            <a:pPr marL="0" indent="0">
              <a:buNone/>
            </a:pPr>
            <a:endParaRPr lang="en-US"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B319AC5-D8EA-A8F1-9B37-CDBFA316AFCC}"/>
              </a:ext>
            </a:extLst>
          </p:cNvPr>
          <p:cNvPicPr>
            <a:picLocks noChangeAspect="1"/>
          </p:cNvPicPr>
          <p:nvPr/>
        </p:nvPicPr>
        <p:blipFill>
          <a:blip r:embed="rId2"/>
          <a:stretch>
            <a:fillRect/>
          </a:stretch>
        </p:blipFill>
        <p:spPr>
          <a:xfrm>
            <a:off x="3779912" y="3886165"/>
            <a:ext cx="4850904" cy="298895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72A125-BCEE-106E-FA4E-4C37B6C0DD75}"/>
              </a:ext>
            </a:extLst>
          </p:cNvPr>
          <p:cNvSpPr txBox="1"/>
          <p:nvPr/>
        </p:nvSpPr>
        <p:spPr>
          <a:xfrm>
            <a:off x="1691680" y="332656"/>
            <a:ext cx="5544616" cy="584775"/>
          </a:xfrm>
          <a:prstGeom prst="rect">
            <a:avLst/>
          </a:prstGeom>
          <a:noFill/>
        </p:spPr>
        <p:txBody>
          <a:bodyPr wrap="square" rtlCol="0">
            <a:spAutoFit/>
          </a:bodyPr>
          <a:lstStyle/>
          <a:p>
            <a:r>
              <a:rPr lang="en-US" sz="3200" dirty="0">
                <a:solidFill>
                  <a:srgbClr val="0000CC"/>
                </a:solidFill>
              </a:rPr>
              <a:t>Support Vector Machine-- Types</a:t>
            </a:r>
            <a:endParaRPr lang="en-IN" sz="3200" dirty="0">
              <a:solidFill>
                <a:srgbClr val="0000CC"/>
              </a:solidFill>
            </a:endParaRPr>
          </a:p>
        </p:txBody>
      </p:sp>
      <p:sp>
        <p:nvSpPr>
          <p:cNvPr id="7" name="TextBox 6">
            <a:extLst>
              <a:ext uri="{FF2B5EF4-FFF2-40B4-BE49-F238E27FC236}">
                <a16:creationId xmlns:a16="http://schemas.microsoft.com/office/drawing/2014/main" id="{66B7736D-AB9E-8F58-E62D-2D8F485A0F05}"/>
              </a:ext>
            </a:extLst>
          </p:cNvPr>
          <p:cNvSpPr txBox="1"/>
          <p:nvPr/>
        </p:nvSpPr>
        <p:spPr>
          <a:xfrm>
            <a:off x="2627784" y="1412776"/>
            <a:ext cx="5256584" cy="1477328"/>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solidFill>
                  <a:srgbClr val="C00000"/>
                </a:solidFill>
                <a:latin typeface="Times New Roman" panose="02020603050405020304" pitchFamily="18" charset="0"/>
                <a:cs typeface="Times New Roman" panose="02020603050405020304" pitchFamily="18" charset="0"/>
              </a:rPr>
              <a:t>Linear SVM classifier</a:t>
            </a:r>
          </a:p>
          <a:p>
            <a:endParaRPr lang="en-US" sz="2400" dirty="0">
              <a:solidFill>
                <a:srgbClr val="C00000"/>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400" dirty="0">
                <a:solidFill>
                  <a:srgbClr val="C00000"/>
                </a:solidFill>
                <a:latin typeface="Times New Roman" panose="02020603050405020304" pitchFamily="18" charset="0"/>
                <a:cs typeface="Times New Roman" panose="02020603050405020304" pitchFamily="18" charset="0"/>
              </a:rPr>
              <a:t>Non-linear SVM classifier</a:t>
            </a:r>
          </a:p>
          <a:p>
            <a:endParaRPr lang="en-IN" dirty="0"/>
          </a:p>
        </p:txBody>
      </p:sp>
      <p:pic>
        <p:nvPicPr>
          <p:cNvPr id="8" name="Picture 7">
            <a:extLst>
              <a:ext uri="{FF2B5EF4-FFF2-40B4-BE49-F238E27FC236}">
                <a16:creationId xmlns:a16="http://schemas.microsoft.com/office/drawing/2014/main" id="{723E283A-DF8E-0447-1C18-555F49B3137C}"/>
              </a:ext>
            </a:extLst>
          </p:cNvPr>
          <p:cNvPicPr>
            <a:picLocks noChangeAspect="1"/>
          </p:cNvPicPr>
          <p:nvPr/>
        </p:nvPicPr>
        <p:blipFill>
          <a:blip r:embed="rId2"/>
          <a:stretch>
            <a:fillRect/>
          </a:stretch>
        </p:blipFill>
        <p:spPr>
          <a:xfrm>
            <a:off x="1331640" y="3140968"/>
            <a:ext cx="6754953" cy="2828789"/>
          </a:xfrm>
          <a:prstGeom prst="rect">
            <a:avLst/>
          </a:prstGeom>
        </p:spPr>
      </p:pic>
      <p:sp>
        <p:nvSpPr>
          <p:cNvPr id="2" name="TextBox 1">
            <a:extLst>
              <a:ext uri="{FF2B5EF4-FFF2-40B4-BE49-F238E27FC236}">
                <a16:creationId xmlns:a16="http://schemas.microsoft.com/office/drawing/2014/main" id="{B56C9AB2-42B1-A23F-303C-C713A3DD22CB}"/>
              </a:ext>
            </a:extLst>
          </p:cNvPr>
          <p:cNvSpPr txBox="1"/>
          <p:nvPr/>
        </p:nvSpPr>
        <p:spPr>
          <a:xfrm>
            <a:off x="2051720" y="6165304"/>
            <a:ext cx="1656184" cy="369332"/>
          </a:xfrm>
          <a:prstGeom prst="rect">
            <a:avLst/>
          </a:prstGeom>
          <a:noFill/>
        </p:spPr>
        <p:txBody>
          <a:bodyPr wrap="square" rtlCol="0">
            <a:spAutoFit/>
          </a:bodyPr>
          <a:lstStyle/>
          <a:p>
            <a:r>
              <a:rPr lang="en-IN" b="1" dirty="0"/>
              <a:t>Linear</a:t>
            </a:r>
          </a:p>
        </p:txBody>
      </p:sp>
      <p:sp>
        <p:nvSpPr>
          <p:cNvPr id="3" name="TextBox 2">
            <a:extLst>
              <a:ext uri="{FF2B5EF4-FFF2-40B4-BE49-F238E27FC236}">
                <a16:creationId xmlns:a16="http://schemas.microsoft.com/office/drawing/2014/main" id="{C9BB9696-79EC-2626-753C-D4B24230992B}"/>
              </a:ext>
            </a:extLst>
          </p:cNvPr>
          <p:cNvSpPr txBox="1"/>
          <p:nvPr/>
        </p:nvSpPr>
        <p:spPr>
          <a:xfrm>
            <a:off x="6228184" y="6165304"/>
            <a:ext cx="1440160" cy="369332"/>
          </a:xfrm>
          <a:prstGeom prst="rect">
            <a:avLst/>
          </a:prstGeom>
          <a:noFill/>
        </p:spPr>
        <p:txBody>
          <a:bodyPr wrap="square" rtlCol="0">
            <a:spAutoFit/>
          </a:bodyPr>
          <a:lstStyle/>
          <a:p>
            <a:r>
              <a:rPr lang="en-IN" b="1" dirty="0"/>
              <a:t>Non-linear</a:t>
            </a:r>
          </a:p>
        </p:txBody>
      </p:sp>
    </p:spTree>
    <p:extLst>
      <p:ext uri="{BB962C8B-B14F-4D97-AF65-F5344CB8AC3E}">
        <p14:creationId xmlns:p14="http://schemas.microsoft.com/office/powerpoint/2010/main" val="486979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32656"/>
            <a:ext cx="8579296" cy="6264696"/>
          </a:xfrm>
        </p:spPr>
        <p:txBody>
          <a:bodyPr>
            <a:normAutofit/>
          </a:bodyPr>
          <a:lstStyle/>
          <a:p>
            <a:pPr>
              <a:buNone/>
            </a:pPr>
            <a:endParaRPr lang="en-US" sz="2400" u="sng" dirty="0"/>
          </a:p>
          <a:p>
            <a:pPr>
              <a:buAutoNum type="arabicPeriod"/>
            </a:pPr>
            <a:r>
              <a:rPr lang="en-IN" sz="2400" b="1" dirty="0">
                <a:solidFill>
                  <a:srgbClr val="C00000"/>
                </a:solidFill>
                <a:latin typeface="Times New Roman" panose="02020603050405020304" pitchFamily="18" charset="0"/>
                <a:cs typeface="Times New Roman" panose="02020603050405020304" pitchFamily="18" charset="0"/>
              </a:rPr>
              <a:t>Linear SVM Classifier</a:t>
            </a:r>
          </a:p>
          <a:p>
            <a:pPr>
              <a:lnSpc>
                <a:spcPct val="150000"/>
              </a:lnSpc>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 It predicts a </a:t>
            </a:r>
            <a:r>
              <a:rPr lang="en-IN" sz="1800" b="1" i="1" u="sng" dirty="0">
                <a:latin typeface="Times New Roman" panose="02020603050405020304" pitchFamily="18" charset="0"/>
                <a:cs typeface="Times New Roman" panose="02020603050405020304" pitchFamily="18" charset="0"/>
              </a:rPr>
              <a:t>straight hyper plane dividing 2 classes</a:t>
            </a:r>
            <a:r>
              <a:rPr lang="en-IN" sz="1800" dirty="0">
                <a:latin typeface="Times New Roman" panose="02020603050405020304" pitchFamily="18" charset="0"/>
                <a:cs typeface="Times New Roman" panose="02020603050405020304" pitchFamily="18" charset="0"/>
              </a:rPr>
              <a:t>. </a:t>
            </a:r>
          </a:p>
          <a:p>
            <a:pPr>
              <a:lnSpc>
                <a:spcPct val="150000"/>
              </a:lnSpc>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The primary focus while drawing the hyper plane is </a:t>
            </a:r>
            <a:r>
              <a:rPr lang="en-IN" sz="1800" i="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on maximizing the distance from hyper plane to the nearest data point </a:t>
            </a:r>
            <a:r>
              <a:rPr lang="en-IN" sz="1800" dirty="0">
                <a:latin typeface="Times New Roman" panose="02020603050405020304" pitchFamily="18" charset="0"/>
                <a:cs typeface="Times New Roman" panose="02020603050405020304" pitchFamily="18" charset="0"/>
              </a:rPr>
              <a:t>of either class. </a:t>
            </a:r>
          </a:p>
          <a:p>
            <a:pPr>
              <a:lnSpc>
                <a:spcPct val="150000"/>
              </a:lnSpc>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The drawn </a:t>
            </a:r>
            <a:r>
              <a:rPr lang="en-IN" sz="1800" dirty="0" err="1">
                <a:latin typeface="Times New Roman" panose="02020603050405020304" pitchFamily="18" charset="0"/>
                <a:cs typeface="Times New Roman" panose="02020603050405020304" pitchFamily="18" charset="0"/>
              </a:rPr>
              <a:t>hyperplane</a:t>
            </a:r>
            <a:r>
              <a:rPr lang="en-IN" sz="1800" dirty="0">
                <a:latin typeface="Times New Roman" panose="02020603050405020304" pitchFamily="18" charset="0"/>
                <a:cs typeface="Times New Roman" panose="02020603050405020304" pitchFamily="18" charset="0"/>
              </a:rPr>
              <a:t> called as a </a:t>
            </a:r>
            <a:r>
              <a:rPr lang="en-IN" sz="1800" b="1" i="1" dirty="0">
                <a:solidFill>
                  <a:srgbClr val="0000CC"/>
                </a:solidFill>
                <a:latin typeface="Times New Roman" panose="02020603050405020304" pitchFamily="18" charset="0"/>
                <a:cs typeface="Times New Roman" panose="02020603050405020304" pitchFamily="18" charset="0"/>
              </a:rPr>
              <a:t>maximum-margin </a:t>
            </a:r>
            <a:r>
              <a:rPr lang="en-IN" sz="1800" b="1" i="1" dirty="0" err="1">
                <a:solidFill>
                  <a:srgbClr val="0000CC"/>
                </a:solidFill>
                <a:latin typeface="Times New Roman" panose="02020603050405020304" pitchFamily="18" charset="0"/>
                <a:cs typeface="Times New Roman" panose="02020603050405020304" pitchFamily="18" charset="0"/>
              </a:rPr>
              <a:t>hyperplane</a:t>
            </a:r>
            <a:r>
              <a:rPr lang="en-IN" sz="1800" dirty="0">
                <a:solidFill>
                  <a:srgbClr val="0000CC"/>
                </a:solidFill>
                <a:latin typeface="Times New Roman" panose="02020603050405020304" pitchFamily="18" charset="0"/>
                <a:cs typeface="Times New Roman" panose="02020603050405020304" pitchFamily="18" charset="0"/>
              </a:rPr>
              <a:t>.</a:t>
            </a:r>
          </a:p>
          <a:p>
            <a:pPr>
              <a:buNone/>
            </a:pPr>
            <a:endParaRPr lang="en-US" sz="1800" dirty="0">
              <a:latin typeface="Times New Roman" panose="02020603050405020304" pitchFamily="18" charset="0"/>
              <a:cs typeface="Times New Roman" panose="02020603050405020304" pitchFamily="18" charset="0"/>
            </a:endParaRPr>
          </a:p>
          <a:p>
            <a:pPr>
              <a:buNone/>
            </a:pPr>
            <a:r>
              <a:rPr lang="en-IN" sz="2400" b="1" dirty="0">
                <a:solidFill>
                  <a:srgbClr val="C00000"/>
                </a:solidFill>
                <a:latin typeface="Times New Roman" panose="02020603050405020304" pitchFamily="18" charset="0"/>
                <a:cs typeface="Times New Roman" panose="02020603050405020304" pitchFamily="18" charset="0"/>
              </a:rPr>
              <a:t>2. Non-Linear SVM Classifier</a:t>
            </a:r>
          </a:p>
          <a:p>
            <a:pPr>
              <a:buFont typeface="Wingdings" pitchFamily="2" charset="2"/>
              <a:buChar char="Ø"/>
            </a:pPr>
            <a:r>
              <a:rPr lang="en-IN" sz="1800" dirty="0">
                <a:latin typeface="Times New Roman" panose="02020603050405020304" pitchFamily="18" charset="0"/>
                <a:ea typeface="Batang" pitchFamily="18" charset="-127"/>
                <a:cs typeface="Times New Roman" panose="02020603050405020304" pitchFamily="18" charset="0"/>
              </a:rPr>
              <a:t>Non-Linear Classifiers by applying the </a:t>
            </a:r>
            <a:r>
              <a:rPr lang="en-IN" sz="1800" b="1" u="sng" dirty="0">
                <a:solidFill>
                  <a:srgbClr val="FF0000"/>
                </a:solidFill>
                <a:latin typeface="Times New Roman" panose="02020603050405020304" pitchFamily="18" charset="0"/>
                <a:ea typeface="Batang" pitchFamily="18" charset="-127"/>
                <a:cs typeface="Times New Roman" panose="02020603050405020304" pitchFamily="18" charset="0"/>
              </a:rPr>
              <a:t>kernel trick </a:t>
            </a:r>
            <a:r>
              <a:rPr lang="en-IN" sz="1800" dirty="0">
                <a:latin typeface="Times New Roman" panose="02020603050405020304" pitchFamily="18" charset="0"/>
                <a:ea typeface="Batang" pitchFamily="18" charset="-127"/>
                <a:cs typeface="Times New Roman" panose="02020603050405020304" pitchFamily="18" charset="0"/>
              </a:rPr>
              <a:t>to </a:t>
            </a:r>
            <a:r>
              <a:rPr lang="en-IN" sz="1800" u="sng" dirty="0">
                <a:latin typeface="Times New Roman" panose="02020603050405020304" pitchFamily="18" charset="0"/>
                <a:ea typeface="Batang" pitchFamily="18" charset="-127"/>
                <a:cs typeface="Times New Roman" panose="02020603050405020304" pitchFamily="18" charset="0"/>
              </a:rPr>
              <a:t>maximum-margin hyperplanes</a:t>
            </a:r>
            <a:r>
              <a:rPr lang="en-IN" sz="1800" dirty="0">
                <a:latin typeface="Times New Roman" panose="02020603050405020304" pitchFamily="18" charset="0"/>
                <a:ea typeface="Batang" pitchFamily="18" charset="-127"/>
                <a:cs typeface="Times New Roman" panose="02020603050405020304" pitchFamily="18" charset="0"/>
              </a:rPr>
              <a:t>.</a:t>
            </a:r>
          </a:p>
          <a:p>
            <a:pPr>
              <a:buFont typeface="Wingdings" pitchFamily="2" charset="2"/>
              <a:buChar char="Ø"/>
            </a:pPr>
            <a:endParaRPr lang="en-IN" sz="1800" dirty="0">
              <a:latin typeface="Times New Roman" panose="02020603050405020304" pitchFamily="18" charset="0"/>
              <a:ea typeface="Batang" pitchFamily="18" charset="-127"/>
              <a:cs typeface="Times New Roman" panose="02020603050405020304" pitchFamily="18" charset="0"/>
            </a:endParaRPr>
          </a:p>
          <a:p>
            <a:pPr>
              <a:buFont typeface="Wingdings" pitchFamily="2" charset="2"/>
              <a:buChar char="Ø"/>
            </a:pPr>
            <a:r>
              <a:rPr lang="en-IN" sz="1800" dirty="0">
                <a:solidFill>
                  <a:srgbClr val="0000CC"/>
                </a:solidFill>
                <a:latin typeface="Times New Roman" panose="02020603050405020304" pitchFamily="18" charset="0"/>
                <a:ea typeface="Batang" pitchFamily="18" charset="-127"/>
                <a:cs typeface="Times New Roman" panose="02020603050405020304" pitchFamily="18" charset="0"/>
              </a:rPr>
              <a:t>In Non-Linear SVM Classification, data points plotted in a </a:t>
            </a:r>
            <a:r>
              <a:rPr lang="en-IN" sz="1800" b="1" u="sng" dirty="0">
                <a:solidFill>
                  <a:srgbClr val="FF0000"/>
                </a:solidFill>
                <a:latin typeface="Times New Roman" panose="02020603050405020304" pitchFamily="18" charset="0"/>
                <a:ea typeface="Batang" pitchFamily="18" charset="-127"/>
                <a:cs typeface="Times New Roman" panose="02020603050405020304" pitchFamily="18" charset="0"/>
              </a:rPr>
              <a:t>higher dimensional space</a:t>
            </a:r>
            <a:r>
              <a:rPr lang="en-IN" sz="1800" b="1" dirty="0">
                <a:latin typeface="Times New Roman" panose="02020603050405020304" pitchFamily="18" charset="0"/>
                <a:ea typeface="Batang" pitchFamily="18" charset="-127"/>
                <a:cs typeface="Times New Roman" panose="02020603050405020304" pitchFamily="18" charset="0"/>
              </a:rPr>
              <a:t>.</a:t>
            </a:r>
          </a:p>
        </p:txBody>
      </p:sp>
      <p:pic>
        <p:nvPicPr>
          <p:cNvPr id="2" name="Picture 1">
            <a:extLst>
              <a:ext uri="{FF2B5EF4-FFF2-40B4-BE49-F238E27FC236}">
                <a16:creationId xmlns:a16="http://schemas.microsoft.com/office/drawing/2014/main" id="{35562862-41F6-C787-55E2-4D8C57803DFF}"/>
              </a:ext>
            </a:extLst>
          </p:cNvPr>
          <p:cNvPicPr>
            <a:picLocks noChangeAspect="1"/>
          </p:cNvPicPr>
          <p:nvPr/>
        </p:nvPicPr>
        <p:blipFill>
          <a:blip r:embed="rId2"/>
          <a:stretch>
            <a:fillRect/>
          </a:stretch>
        </p:blipFill>
        <p:spPr>
          <a:xfrm>
            <a:off x="1679197" y="0"/>
            <a:ext cx="5785605" cy="720080"/>
          </a:xfrm>
          <a:prstGeom prst="rect">
            <a:avLst/>
          </a:prstGeom>
        </p:spPr>
      </p:pic>
      <p:pic>
        <p:nvPicPr>
          <p:cNvPr id="4" name="Picture 3">
            <a:extLst>
              <a:ext uri="{FF2B5EF4-FFF2-40B4-BE49-F238E27FC236}">
                <a16:creationId xmlns:a16="http://schemas.microsoft.com/office/drawing/2014/main" id="{A45E9DB8-5F9E-27C1-EE3D-799051A98907}"/>
              </a:ext>
            </a:extLst>
          </p:cNvPr>
          <p:cNvPicPr>
            <a:picLocks noChangeAspect="1"/>
          </p:cNvPicPr>
          <p:nvPr/>
        </p:nvPicPr>
        <p:blipFill>
          <a:blip r:embed="rId3"/>
          <a:stretch>
            <a:fillRect/>
          </a:stretch>
        </p:blipFill>
        <p:spPr>
          <a:xfrm>
            <a:off x="1907704" y="4869160"/>
            <a:ext cx="5040560" cy="18428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1C6B70-FE25-034B-2E58-E9EE8AA3619B}"/>
              </a:ext>
            </a:extLst>
          </p:cNvPr>
          <p:cNvPicPr>
            <a:picLocks noChangeAspect="1"/>
          </p:cNvPicPr>
          <p:nvPr/>
        </p:nvPicPr>
        <p:blipFill>
          <a:blip r:embed="rId2"/>
          <a:stretch>
            <a:fillRect/>
          </a:stretch>
        </p:blipFill>
        <p:spPr>
          <a:xfrm>
            <a:off x="323528" y="1052736"/>
            <a:ext cx="8352928" cy="3971702"/>
          </a:xfrm>
          <a:prstGeom prst="rect">
            <a:avLst/>
          </a:prstGeom>
        </p:spPr>
      </p:pic>
      <p:sp>
        <p:nvSpPr>
          <p:cNvPr id="5" name="TextBox 4">
            <a:extLst>
              <a:ext uri="{FF2B5EF4-FFF2-40B4-BE49-F238E27FC236}">
                <a16:creationId xmlns:a16="http://schemas.microsoft.com/office/drawing/2014/main" id="{3DA93FF0-EB60-1EC5-3C21-D3D7E7D6EF53}"/>
              </a:ext>
            </a:extLst>
          </p:cNvPr>
          <p:cNvSpPr txBox="1"/>
          <p:nvPr/>
        </p:nvSpPr>
        <p:spPr>
          <a:xfrm>
            <a:off x="2483768" y="188640"/>
            <a:ext cx="4716524" cy="584775"/>
          </a:xfrm>
          <a:prstGeom prst="rect">
            <a:avLst/>
          </a:prstGeom>
          <a:noFill/>
        </p:spPr>
        <p:txBody>
          <a:bodyPr wrap="square" rtlCol="0">
            <a:spAutoFit/>
          </a:bodyPr>
          <a:lstStyle/>
          <a:p>
            <a:r>
              <a:rPr lang="en-US" sz="3200" dirty="0">
                <a:solidFill>
                  <a:srgbClr val="0000CC"/>
                </a:solidFill>
              </a:rPr>
              <a:t>Kernel Trick of SVM</a:t>
            </a:r>
            <a:endParaRPr lang="en-IN" sz="3200" dirty="0">
              <a:solidFill>
                <a:srgbClr val="0000CC"/>
              </a:solidFill>
            </a:endParaRPr>
          </a:p>
        </p:txBody>
      </p:sp>
      <p:sp>
        <p:nvSpPr>
          <p:cNvPr id="7" name="TextBox 6">
            <a:extLst>
              <a:ext uri="{FF2B5EF4-FFF2-40B4-BE49-F238E27FC236}">
                <a16:creationId xmlns:a16="http://schemas.microsoft.com/office/drawing/2014/main" id="{C6D6B923-1EDB-0F42-5A31-E9FD660F3C20}"/>
              </a:ext>
            </a:extLst>
          </p:cNvPr>
          <p:cNvSpPr txBox="1"/>
          <p:nvPr/>
        </p:nvSpPr>
        <p:spPr>
          <a:xfrm>
            <a:off x="683568" y="5589240"/>
            <a:ext cx="7416824" cy="923330"/>
          </a:xfrm>
          <a:prstGeom prst="rect">
            <a:avLst/>
          </a:prstGeom>
          <a:noFill/>
        </p:spPr>
        <p:txBody>
          <a:bodyPr wrap="square">
            <a:spAutoFit/>
          </a:bodyPr>
          <a:lstStyle/>
          <a:p>
            <a:r>
              <a:rPr lang="en-IN" b="1" dirty="0"/>
              <a:t>A Kernel Trick</a:t>
            </a:r>
            <a:r>
              <a:rPr lang="en-IN" dirty="0"/>
              <a:t> is a simple method where </a:t>
            </a:r>
            <a:r>
              <a:rPr lang="en-IN" dirty="0">
                <a:solidFill>
                  <a:srgbClr val="FF0000"/>
                </a:solidFill>
              </a:rPr>
              <a:t>a Non Linear data is projected onto a higher dimension space </a:t>
            </a:r>
            <a:r>
              <a:rPr lang="en-IN" dirty="0"/>
              <a:t>so as to make it easier to classify the data where it could be linearly divided by a plane.</a:t>
            </a:r>
          </a:p>
        </p:txBody>
      </p:sp>
    </p:spTree>
    <p:extLst>
      <p:ext uri="{BB962C8B-B14F-4D97-AF65-F5344CB8AC3E}">
        <p14:creationId xmlns:p14="http://schemas.microsoft.com/office/powerpoint/2010/main" val="3996676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705EAA-2CC5-ED00-FC96-745EE9263E3D}"/>
              </a:ext>
            </a:extLst>
          </p:cNvPr>
          <p:cNvPicPr>
            <a:picLocks noChangeAspect="1"/>
          </p:cNvPicPr>
          <p:nvPr/>
        </p:nvPicPr>
        <p:blipFill>
          <a:blip r:embed="rId2"/>
          <a:stretch>
            <a:fillRect/>
          </a:stretch>
        </p:blipFill>
        <p:spPr>
          <a:xfrm>
            <a:off x="2136437" y="281608"/>
            <a:ext cx="4871126" cy="859611"/>
          </a:xfrm>
          <a:prstGeom prst="rect">
            <a:avLst/>
          </a:prstGeom>
        </p:spPr>
      </p:pic>
      <p:pic>
        <p:nvPicPr>
          <p:cNvPr id="2" name="Picture 1">
            <a:extLst>
              <a:ext uri="{FF2B5EF4-FFF2-40B4-BE49-F238E27FC236}">
                <a16:creationId xmlns:a16="http://schemas.microsoft.com/office/drawing/2014/main" id="{E7512005-B9D0-C339-EF56-E9F4E30FC7CF}"/>
              </a:ext>
            </a:extLst>
          </p:cNvPr>
          <p:cNvPicPr>
            <a:picLocks noChangeAspect="1"/>
          </p:cNvPicPr>
          <p:nvPr/>
        </p:nvPicPr>
        <p:blipFill>
          <a:blip r:embed="rId3"/>
          <a:stretch>
            <a:fillRect/>
          </a:stretch>
        </p:blipFill>
        <p:spPr>
          <a:xfrm>
            <a:off x="581025" y="1838325"/>
            <a:ext cx="7981950" cy="3181350"/>
          </a:xfrm>
          <a:prstGeom prst="rect">
            <a:avLst/>
          </a:prstGeom>
        </p:spPr>
      </p:pic>
    </p:spTree>
    <p:extLst>
      <p:ext uri="{BB962C8B-B14F-4D97-AF65-F5344CB8AC3E}">
        <p14:creationId xmlns:p14="http://schemas.microsoft.com/office/powerpoint/2010/main" val="3377523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96752"/>
            <a:ext cx="8229600" cy="4929411"/>
          </a:xfrm>
        </p:spPr>
        <p:txBody>
          <a:bodyPr>
            <a:normAutofit/>
          </a:bodyPr>
          <a:lstStyle/>
          <a:p>
            <a:r>
              <a:rPr lang="en-IN"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SVM kernels helps to convert the non linear region into linear.</a:t>
            </a:r>
          </a:p>
          <a:p>
            <a:pPr marL="0" indent="0">
              <a:buNone/>
            </a:pPr>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This is called </a:t>
            </a:r>
            <a:r>
              <a:rPr lang="en-IN" sz="2400" i="1" dirty="0">
                <a:solidFill>
                  <a:srgbClr val="FF0000"/>
                </a:solidFill>
                <a:latin typeface="Times New Roman" panose="02020603050405020304" pitchFamily="18" charset="0"/>
                <a:cs typeface="Times New Roman" panose="02020603050405020304" pitchFamily="18" charset="0"/>
              </a:rPr>
              <a:t>kernel trick</a:t>
            </a:r>
            <a:r>
              <a:rPr lang="en-IN" sz="2400" dirty="0">
                <a:latin typeface="Times New Roman" panose="02020603050405020304" pitchFamily="18" charset="0"/>
                <a:cs typeface="Times New Roman" panose="02020603050405020304" pitchFamily="18" charset="0"/>
              </a:rPr>
              <a:t> which means the kernel function transform the </a:t>
            </a:r>
            <a:r>
              <a:rPr lang="en-IN" sz="2400" u="sng" dirty="0">
                <a:solidFill>
                  <a:srgbClr val="FF0000"/>
                </a:solidFill>
                <a:latin typeface="Times New Roman" panose="02020603050405020304" pitchFamily="18" charset="0"/>
                <a:cs typeface="Times New Roman" panose="02020603050405020304" pitchFamily="18" charset="0"/>
              </a:rPr>
              <a:t>data into a higher dimensional feature space</a:t>
            </a:r>
            <a:r>
              <a:rPr lang="en-IN" sz="2400" dirty="0">
                <a:latin typeface="Times New Roman" panose="02020603050405020304" pitchFamily="18" charset="0"/>
                <a:cs typeface="Times New Roman" panose="02020603050405020304" pitchFamily="18" charset="0"/>
              </a:rPr>
              <a:t> to </a:t>
            </a:r>
            <a:r>
              <a:rPr lang="en-IN" sz="2400" b="1" dirty="0">
                <a:latin typeface="Times New Roman" panose="02020603050405020304" pitchFamily="18" charset="0"/>
                <a:cs typeface="Times New Roman" panose="02020603050405020304" pitchFamily="18" charset="0"/>
              </a:rPr>
              <a:t>make it possible to perform the linear separation.  </a:t>
            </a:r>
          </a:p>
        </p:txBody>
      </p:sp>
      <p:pic>
        <p:nvPicPr>
          <p:cNvPr id="4" name="Picture 3">
            <a:extLst>
              <a:ext uri="{FF2B5EF4-FFF2-40B4-BE49-F238E27FC236}">
                <a16:creationId xmlns:a16="http://schemas.microsoft.com/office/drawing/2014/main" id="{0766B6B0-5199-1511-248D-E8E17B419232}"/>
              </a:ext>
            </a:extLst>
          </p:cNvPr>
          <p:cNvPicPr>
            <a:picLocks noChangeAspect="1"/>
          </p:cNvPicPr>
          <p:nvPr/>
        </p:nvPicPr>
        <p:blipFill>
          <a:blip r:embed="rId2"/>
          <a:stretch>
            <a:fillRect/>
          </a:stretch>
        </p:blipFill>
        <p:spPr>
          <a:xfrm>
            <a:off x="2339752" y="251637"/>
            <a:ext cx="4871126" cy="859611"/>
          </a:xfrm>
          <a:prstGeom prst="rect">
            <a:avLst/>
          </a:prstGeom>
        </p:spPr>
      </p:pic>
      <p:sp>
        <p:nvSpPr>
          <p:cNvPr id="5" name="TextBox 4">
            <a:extLst>
              <a:ext uri="{FF2B5EF4-FFF2-40B4-BE49-F238E27FC236}">
                <a16:creationId xmlns:a16="http://schemas.microsoft.com/office/drawing/2014/main" id="{C21DC9A4-B8EE-C2F6-46AC-DBB5E20FEA5B}"/>
              </a:ext>
            </a:extLst>
          </p:cNvPr>
          <p:cNvSpPr txBox="1"/>
          <p:nvPr/>
        </p:nvSpPr>
        <p:spPr>
          <a:xfrm>
            <a:off x="1907704" y="3682913"/>
            <a:ext cx="4572000" cy="369332"/>
          </a:xfrm>
          <a:prstGeom prst="rect">
            <a:avLst/>
          </a:prstGeom>
          <a:noFill/>
        </p:spPr>
        <p:txBody>
          <a:bodyPr wrap="square">
            <a:spAutoFit/>
          </a:bodyPr>
          <a:lstStyle/>
          <a:p>
            <a:r>
              <a:rPr lang="en-IN" dirty="0"/>
              <a:t>This mapping is defined by the Kernel(K):</a:t>
            </a:r>
          </a:p>
        </p:txBody>
      </p:sp>
      <p:pic>
        <p:nvPicPr>
          <p:cNvPr id="6" name="Picture 5">
            <a:extLst>
              <a:ext uri="{FF2B5EF4-FFF2-40B4-BE49-F238E27FC236}">
                <a16:creationId xmlns:a16="http://schemas.microsoft.com/office/drawing/2014/main" id="{84E716EE-1D4C-0A77-D5FA-E30A0C88F9FC}"/>
              </a:ext>
            </a:extLst>
          </p:cNvPr>
          <p:cNvPicPr>
            <a:picLocks noChangeAspect="1"/>
          </p:cNvPicPr>
          <p:nvPr/>
        </p:nvPicPr>
        <p:blipFill>
          <a:blip r:embed="rId3"/>
          <a:stretch>
            <a:fillRect/>
          </a:stretch>
        </p:blipFill>
        <p:spPr>
          <a:xfrm>
            <a:off x="2987824" y="4229224"/>
            <a:ext cx="2639797" cy="499915"/>
          </a:xfrm>
          <a:prstGeom prst="rect">
            <a:avLst/>
          </a:prstGeom>
        </p:spPr>
      </p:pic>
      <p:sp>
        <p:nvSpPr>
          <p:cNvPr id="8" name="TextBox 7">
            <a:extLst>
              <a:ext uri="{FF2B5EF4-FFF2-40B4-BE49-F238E27FC236}">
                <a16:creationId xmlns:a16="http://schemas.microsoft.com/office/drawing/2014/main" id="{75221EF7-8741-1164-3E0E-92664206B96D}"/>
              </a:ext>
            </a:extLst>
          </p:cNvPr>
          <p:cNvSpPr txBox="1"/>
          <p:nvPr/>
        </p:nvSpPr>
        <p:spPr>
          <a:xfrm>
            <a:off x="755576" y="5011338"/>
            <a:ext cx="7776864" cy="1200329"/>
          </a:xfrm>
          <a:prstGeom prst="rect">
            <a:avLst/>
          </a:prstGeom>
          <a:noFill/>
        </p:spPr>
        <p:txBody>
          <a:bodyPr wrap="square">
            <a:spAutoFit/>
          </a:bodyPr>
          <a:lstStyle/>
          <a:p>
            <a:r>
              <a:rPr lang="en-IN" b="1" u="sng" dirty="0"/>
              <a:t>Kernel functions merge two steps:</a:t>
            </a:r>
          </a:p>
          <a:p>
            <a:pPr marL="285750" indent="-285750">
              <a:buFont typeface="Wingdings" panose="05000000000000000000" pitchFamily="2" charset="2"/>
              <a:buChar char="Ø"/>
            </a:pPr>
            <a:r>
              <a:rPr lang="en-IN" dirty="0">
                <a:solidFill>
                  <a:srgbClr val="FF0000"/>
                </a:solidFill>
              </a:rPr>
              <a:t>Map input data from input space to feature space(might be infinite dimension).</a:t>
            </a:r>
          </a:p>
          <a:p>
            <a:pPr marL="285750" indent="-285750">
              <a:buFont typeface="Wingdings" panose="05000000000000000000" pitchFamily="2" charset="2"/>
              <a:buChar char="Ø"/>
            </a:pPr>
            <a:r>
              <a:rPr lang="en-IN" dirty="0">
                <a:solidFill>
                  <a:srgbClr val="FF0000"/>
                </a:solidFill>
              </a:rPr>
              <a:t>Do inner product in the feature space.</a:t>
            </a:r>
          </a:p>
        </p:txBody>
      </p:sp>
    </p:spTree>
    <p:extLst>
      <p:ext uri="{BB962C8B-B14F-4D97-AF65-F5344CB8AC3E}">
        <p14:creationId xmlns:p14="http://schemas.microsoft.com/office/powerpoint/2010/main" val="38065586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3D9EC80-CE95-AEA6-DB70-0736F3652179}"/>
              </a:ext>
            </a:extLst>
          </p:cNvPr>
          <p:cNvPicPr>
            <a:picLocks noGrp="1" noChangeAspect="1"/>
          </p:cNvPicPr>
          <p:nvPr>
            <p:ph idx="1"/>
          </p:nvPr>
        </p:nvPicPr>
        <p:blipFill>
          <a:blip r:embed="rId2"/>
          <a:stretch>
            <a:fillRect/>
          </a:stretch>
        </p:blipFill>
        <p:spPr>
          <a:xfrm>
            <a:off x="395536" y="764704"/>
            <a:ext cx="8424935" cy="4176465"/>
          </a:xfrm>
        </p:spPr>
      </p:pic>
      <p:pic>
        <p:nvPicPr>
          <p:cNvPr id="2" name="Picture 1">
            <a:extLst>
              <a:ext uri="{FF2B5EF4-FFF2-40B4-BE49-F238E27FC236}">
                <a16:creationId xmlns:a16="http://schemas.microsoft.com/office/drawing/2014/main" id="{886431B0-586A-202A-D4C5-3FA0FD46E956}"/>
              </a:ext>
            </a:extLst>
          </p:cNvPr>
          <p:cNvPicPr>
            <a:picLocks noChangeAspect="1"/>
          </p:cNvPicPr>
          <p:nvPr/>
        </p:nvPicPr>
        <p:blipFill>
          <a:blip r:embed="rId3"/>
          <a:stretch>
            <a:fillRect/>
          </a:stretch>
        </p:blipFill>
        <p:spPr>
          <a:xfrm>
            <a:off x="4664808" y="4600658"/>
            <a:ext cx="2152650" cy="772665"/>
          </a:xfrm>
          <a:prstGeom prst="rect">
            <a:avLst/>
          </a:prstGeom>
        </p:spPr>
      </p:pic>
      <p:pic>
        <p:nvPicPr>
          <p:cNvPr id="3" name="Picture 2">
            <a:extLst>
              <a:ext uri="{FF2B5EF4-FFF2-40B4-BE49-F238E27FC236}">
                <a16:creationId xmlns:a16="http://schemas.microsoft.com/office/drawing/2014/main" id="{4EB98448-309A-B3B7-F71C-27EF0AC52776}"/>
              </a:ext>
            </a:extLst>
          </p:cNvPr>
          <p:cNvPicPr>
            <a:picLocks noChangeAspect="1"/>
          </p:cNvPicPr>
          <p:nvPr/>
        </p:nvPicPr>
        <p:blipFill>
          <a:blip r:embed="rId4"/>
          <a:stretch>
            <a:fillRect/>
          </a:stretch>
        </p:blipFill>
        <p:spPr>
          <a:xfrm>
            <a:off x="2300844" y="4383808"/>
            <a:ext cx="1914525" cy="360040"/>
          </a:xfrm>
          <a:prstGeom prst="rect">
            <a:avLst/>
          </a:prstGeom>
        </p:spPr>
      </p:pic>
      <p:pic>
        <p:nvPicPr>
          <p:cNvPr id="4" name="Picture 3">
            <a:extLst>
              <a:ext uri="{FF2B5EF4-FFF2-40B4-BE49-F238E27FC236}">
                <a16:creationId xmlns:a16="http://schemas.microsoft.com/office/drawing/2014/main" id="{FCBEDB35-2B4A-5513-6FC7-DF22AD275CD6}"/>
              </a:ext>
            </a:extLst>
          </p:cNvPr>
          <p:cNvPicPr>
            <a:picLocks noChangeAspect="1"/>
          </p:cNvPicPr>
          <p:nvPr/>
        </p:nvPicPr>
        <p:blipFill>
          <a:blip r:embed="rId5"/>
          <a:stretch>
            <a:fillRect/>
          </a:stretch>
        </p:blipFill>
        <p:spPr>
          <a:xfrm>
            <a:off x="95774" y="4235407"/>
            <a:ext cx="1691681" cy="656841"/>
          </a:xfrm>
          <a:prstGeom prst="rect">
            <a:avLst/>
          </a:prstGeom>
        </p:spPr>
      </p:pic>
      <p:pic>
        <p:nvPicPr>
          <p:cNvPr id="6" name="Picture 5">
            <a:extLst>
              <a:ext uri="{FF2B5EF4-FFF2-40B4-BE49-F238E27FC236}">
                <a16:creationId xmlns:a16="http://schemas.microsoft.com/office/drawing/2014/main" id="{D7CCD9B2-074B-93CC-B521-FC85BEC6E731}"/>
              </a:ext>
            </a:extLst>
          </p:cNvPr>
          <p:cNvPicPr>
            <a:picLocks noChangeAspect="1"/>
          </p:cNvPicPr>
          <p:nvPr/>
        </p:nvPicPr>
        <p:blipFill>
          <a:blip r:embed="rId6"/>
          <a:stretch>
            <a:fillRect/>
          </a:stretch>
        </p:blipFill>
        <p:spPr>
          <a:xfrm>
            <a:off x="7174453" y="4254608"/>
            <a:ext cx="1691681" cy="489240"/>
          </a:xfrm>
          <a:prstGeom prst="rect">
            <a:avLst/>
          </a:prstGeom>
        </p:spPr>
      </p:pic>
      <p:pic>
        <p:nvPicPr>
          <p:cNvPr id="7" name="Picture 6">
            <a:extLst>
              <a:ext uri="{FF2B5EF4-FFF2-40B4-BE49-F238E27FC236}">
                <a16:creationId xmlns:a16="http://schemas.microsoft.com/office/drawing/2014/main" id="{0D516F31-BB6C-719A-BF5E-315A4818D4BB}"/>
              </a:ext>
            </a:extLst>
          </p:cNvPr>
          <p:cNvPicPr>
            <a:picLocks noChangeAspect="1"/>
          </p:cNvPicPr>
          <p:nvPr/>
        </p:nvPicPr>
        <p:blipFill>
          <a:blip r:embed="rId7"/>
          <a:stretch>
            <a:fillRect/>
          </a:stretch>
        </p:blipFill>
        <p:spPr>
          <a:xfrm>
            <a:off x="735595" y="5565946"/>
            <a:ext cx="7858425" cy="1054699"/>
          </a:xfrm>
          <a:prstGeom prst="rect">
            <a:avLst/>
          </a:prstGeom>
        </p:spPr>
      </p:pic>
    </p:spTree>
    <p:extLst>
      <p:ext uri="{BB962C8B-B14F-4D97-AF65-F5344CB8AC3E}">
        <p14:creationId xmlns:p14="http://schemas.microsoft.com/office/powerpoint/2010/main" val="42764517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90066"/>
          </a:xfrm>
        </p:spPr>
        <p:txBody>
          <a:bodyPr>
            <a:normAutofit fontScale="90000"/>
          </a:bodyPr>
          <a:lstStyle/>
          <a:p>
            <a:br>
              <a:rPr lang="en-IN" sz="3600" dirty="0"/>
            </a:br>
            <a:r>
              <a:rPr lang="en-IN" sz="3600" dirty="0">
                <a:solidFill>
                  <a:srgbClr val="0000CC"/>
                </a:solidFill>
                <a:latin typeface="Georgia" panose="02040502050405020303" pitchFamily="18" charset="0"/>
              </a:rPr>
              <a:t>Pros and Cons of SVM</a:t>
            </a:r>
            <a:br>
              <a:rPr lang="en-IN" dirty="0">
                <a:solidFill>
                  <a:srgbClr val="0000CC"/>
                </a:solidFill>
                <a:latin typeface="Georgia" panose="02040502050405020303" pitchFamily="18" charset="0"/>
              </a:rPr>
            </a:br>
            <a:endParaRPr lang="en-IN" dirty="0">
              <a:solidFill>
                <a:srgbClr val="0000CC"/>
              </a:solidFill>
              <a:latin typeface="Georgia" panose="02040502050405020303" pitchFamily="18" charset="0"/>
            </a:endParaRPr>
          </a:p>
        </p:txBody>
      </p:sp>
      <p:sp>
        <p:nvSpPr>
          <p:cNvPr id="3" name="Content Placeholder 2"/>
          <p:cNvSpPr>
            <a:spLocks noGrp="1"/>
          </p:cNvSpPr>
          <p:nvPr>
            <p:ph idx="1"/>
          </p:nvPr>
        </p:nvSpPr>
        <p:spPr>
          <a:xfrm>
            <a:off x="107504" y="1124744"/>
            <a:ext cx="8856984" cy="5001419"/>
          </a:xfrm>
        </p:spPr>
        <p:txBody>
          <a:bodyPr>
            <a:normAutofit fontScale="85000" lnSpcReduction="20000"/>
          </a:bodyPr>
          <a:lstStyle/>
          <a:p>
            <a:pPr marL="0" indent="0">
              <a:buNone/>
            </a:pPr>
            <a:r>
              <a:rPr lang="en-IN" dirty="0">
                <a:solidFill>
                  <a:srgbClr val="0000CC"/>
                </a:solidFill>
              </a:rPr>
              <a:t>Pros:</a:t>
            </a:r>
          </a:p>
          <a:p>
            <a:r>
              <a:rPr lang="en-IN" sz="2900" dirty="0">
                <a:latin typeface="Century" pitchFamily="18" charset="0"/>
              </a:rPr>
              <a:t>It works really well with </a:t>
            </a:r>
            <a:r>
              <a:rPr lang="en-IN" sz="2900" dirty="0">
                <a:solidFill>
                  <a:srgbClr val="FF0000"/>
                </a:solidFill>
                <a:latin typeface="Century" pitchFamily="18" charset="0"/>
              </a:rPr>
              <a:t>clear margin of separation</a:t>
            </a:r>
          </a:p>
          <a:p>
            <a:r>
              <a:rPr lang="en-IN" sz="2900" dirty="0">
                <a:latin typeface="Century" pitchFamily="18" charset="0"/>
              </a:rPr>
              <a:t>It is effective in high dimensional spaces.</a:t>
            </a:r>
          </a:p>
          <a:p>
            <a:r>
              <a:rPr lang="en-IN" sz="2900" dirty="0">
                <a:latin typeface="Century" pitchFamily="18" charset="0"/>
              </a:rPr>
              <a:t>It uses a subset of training points in the decision function (called support vectors), so it is also memory efficient.</a:t>
            </a:r>
          </a:p>
          <a:p>
            <a:endParaRPr lang="en-IN" dirty="0"/>
          </a:p>
          <a:p>
            <a:pPr marL="0" indent="0">
              <a:buNone/>
            </a:pPr>
            <a:r>
              <a:rPr lang="en-IN" dirty="0">
                <a:solidFill>
                  <a:srgbClr val="0000CC"/>
                </a:solidFill>
              </a:rPr>
              <a:t>Cons:</a:t>
            </a:r>
          </a:p>
          <a:p>
            <a:r>
              <a:rPr lang="en-IN" sz="2900" dirty="0">
                <a:solidFill>
                  <a:srgbClr val="FF0000"/>
                </a:solidFill>
                <a:latin typeface="Times New Roman" pitchFamily="18" charset="0"/>
                <a:cs typeface="Times New Roman" pitchFamily="18" charset="0"/>
              </a:rPr>
              <a:t>It doesn’t perform well, </a:t>
            </a:r>
            <a:r>
              <a:rPr lang="en-IN" sz="2900" dirty="0">
                <a:latin typeface="Times New Roman" pitchFamily="18" charset="0"/>
                <a:cs typeface="Times New Roman" pitchFamily="18" charset="0"/>
              </a:rPr>
              <a:t>when we have </a:t>
            </a:r>
            <a:r>
              <a:rPr lang="en-IN" sz="2900" b="1" u="sng" dirty="0">
                <a:solidFill>
                  <a:srgbClr val="FF0000"/>
                </a:solidFill>
                <a:latin typeface="Times New Roman" pitchFamily="18" charset="0"/>
                <a:cs typeface="Times New Roman" pitchFamily="18" charset="0"/>
              </a:rPr>
              <a:t>large data set </a:t>
            </a:r>
            <a:r>
              <a:rPr lang="en-IN" sz="2900" dirty="0">
                <a:latin typeface="Times New Roman" pitchFamily="18" charset="0"/>
                <a:cs typeface="Times New Roman" pitchFamily="18" charset="0"/>
              </a:rPr>
              <a:t>because the required training time is higher</a:t>
            </a:r>
          </a:p>
          <a:p>
            <a:pPr marL="0" indent="0">
              <a:buNone/>
            </a:pPr>
            <a:endParaRPr lang="en-IN" sz="2900" dirty="0">
              <a:latin typeface="Times New Roman" pitchFamily="18" charset="0"/>
              <a:cs typeface="Times New Roman" pitchFamily="18" charset="0"/>
            </a:endParaRPr>
          </a:p>
          <a:p>
            <a:r>
              <a:rPr lang="en-IN" sz="2900" dirty="0">
                <a:solidFill>
                  <a:srgbClr val="FF0000"/>
                </a:solidFill>
                <a:latin typeface="Times New Roman" pitchFamily="18" charset="0"/>
                <a:cs typeface="Times New Roman" pitchFamily="18" charset="0"/>
              </a:rPr>
              <a:t>It also doesn’t perform very well, </a:t>
            </a:r>
            <a:r>
              <a:rPr lang="en-IN" sz="2900" dirty="0">
                <a:latin typeface="Times New Roman" pitchFamily="18" charset="0"/>
                <a:cs typeface="Times New Roman" pitchFamily="18" charset="0"/>
              </a:rPr>
              <a:t>when the </a:t>
            </a:r>
            <a:r>
              <a:rPr lang="en-IN" sz="2900" b="1" u="sng" dirty="0">
                <a:solidFill>
                  <a:srgbClr val="FF0000"/>
                </a:solidFill>
                <a:latin typeface="Times New Roman" pitchFamily="18" charset="0"/>
                <a:cs typeface="Times New Roman" pitchFamily="18" charset="0"/>
              </a:rPr>
              <a:t>data set has more noise</a:t>
            </a:r>
            <a:r>
              <a:rPr lang="en-IN" sz="2900" dirty="0">
                <a:solidFill>
                  <a:srgbClr val="FF0000"/>
                </a:solidFill>
                <a:latin typeface="Times New Roman" pitchFamily="18" charset="0"/>
                <a:cs typeface="Times New Roman" pitchFamily="18" charset="0"/>
              </a:rPr>
              <a:t> </a:t>
            </a:r>
            <a:r>
              <a:rPr lang="en-IN" sz="2900" dirty="0">
                <a:latin typeface="Times New Roman" pitchFamily="18" charset="0"/>
                <a:cs typeface="Times New Roman" pitchFamily="18" charset="0"/>
              </a:rPr>
              <a:t>i.e. target classes are overlapping</a:t>
            </a:r>
          </a:p>
        </p:txBody>
      </p:sp>
    </p:spTree>
    <p:extLst>
      <p:ext uri="{BB962C8B-B14F-4D97-AF65-F5344CB8AC3E}">
        <p14:creationId xmlns:p14="http://schemas.microsoft.com/office/powerpoint/2010/main" val="1810873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EB7D6-6F6F-F796-7E96-FFA1295C807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DED6D9C-230C-0602-9644-EF1105348670}"/>
              </a:ext>
            </a:extLst>
          </p:cNvPr>
          <p:cNvSpPr>
            <a:spLocks noGrp="1"/>
          </p:cNvSpPr>
          <p:nvPr>
            <p:ph idx="1"/>
          </p:nvPr>
        </p:nvSpPr>
        <p:spPr/>
        <p:txBody>
          <a:bodyPr/>
          <a:lstStyle/>
          <a:p>
            <a:pPr marL="0" indent="0">
              <a:buNone/>
            </a:pPr>
            <a:r>
              <a:rPr lang="en-IN" dirty="0"/>
              <a:t> </a:t>
            </a:r>
          </a:p>
          <a:p>
            <a:pPr marL="0" indent="0">
              <a:buNone/>
            </a:pPr>
            <a:endParaRPr lang="en-IN" dirty="0"/>
          </a:p>
          <a:p>
            <a:pPr marL="0" indent="0">
              <a:buNone/>
            </a:pPr>
            <a:r>
              <a:rPr lang="en-IN" sz="4000" dirty="0">
                <a:solidFill>
                  <a:srgbClr val="0000CC"/>
                </a:solidFill>
              </a:rPr>
              <a:t>                    </a:t>
            </a:r>
            <a:r>
              <a:rPr lang="en-IN" b="1" dirty="0">
                <a:solidFill>
                  <a:srgbClr val="0000CC"/>
                </a:solidFill>
                <a:latin typeface="Georgia" panose="02040502050405020303" pitchFamily="18" charset="0"/>
              </a:rPr>
              <a:t>Applications of SVM</a:t>
            </a:r>
          </a:p>
        </p:txBody>
      </p:sp>
    </p:spTree>
    <p:extLst>
      <p:ext uri="{BB962C8B-B14F-4D97-AF65-F5344CB8AC3E}">
        <p14:creationId xmlns:p14="http://schemas.microsoft.com/office/powerpoint/2010/main" val="1275544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70B0D-FEB9-3587-6815-AE9B6EE5C33A}"/>
              </a:ext>
            </a:extLst>
          </p:cNvPr>
          <p:cNvSpPr>
            <a:spLocks noGrp="1"/>
          </p:cNvSpPr>
          <p:nvPr>
            <p:ph type="title"/>
          </p:nvPr>
        </p:nvSpPr>
        <p:spPr/>
        <p:txBody>
          <a:bodyPr>
            <a:normAutofit/>
          </a:bodyPr>
          <a:lstStyle/>
          <a:p>
            <a:r>
              <a:rPr lang="en-US" sz="3200" dirty="0">
                <a:solidFill>
                  <a:srgbClr val="0000CC"/>
                </a:solidFill>
                <a:latin typeface="Georgia" panose="02040502050405020303" pitchFamily="18" charset="0"/>
              </a:rPr>
              <a:t>Applications of SVM</a:t>
            </a:r>
            <a:endParaRPr lang="en-IN" sz="3200" dirty="0">
              <a:latin typeface="Georgia" panose="02040502050405020303" pitchFamily="18" charset="0"/>
            </a:endParaRPr>
          </a:p>
        </p:txBody>
      </p:sp>
      <p:pic>
        <p:nvPicPr>
          <p:cNvPr id="4" name="Content Placeholder 3">
            <a:extLst>
              <a:ext uri="{FF2B5EF4-FFF2-40B4-BE49-F238E27FC236}">
                <a16:creationId xmlns:a16="http://schemas.microsoft.com/office/drawing/2014/main" id="{B39F4BE8-324D-0595-D659-2A20AD461DD2}"/>
              </a:ext>
            </a:extLst>
          </p:cNvPr>
          <p:cNvPicPr>
            <a:picLocks noGrp="1" noChangeAspect="1"/>
          </p:cNvPicPr>
          <p:nvPr>
            <p:ph idx="1"/>
          </p:nvPr>
        </p:nvPicPr>
        <p:blipFill>
          <a:blip r:embed="rId2"/>
          <a:stretch>
            <a:fillRect/>
          </a:stretch>
        </p:blipFill>
        <p:spPr>
          <a:xfrm>
            <a:off x="742950" y="1905794"/>
            <a:ext cx="7658100" cy="3914775"/>
          </a:xfrm>
          <a:prstGeom prst="rect">
            <a:avLst/>
          </a:prstGeom>
        </p:spPr>
      </p:pic>
    </p:spTree>
    <p:extLst>
      <p:ext uri="{BB962C8B-B14F-4D97-AF65-F5344CB8AC3E}">
        <p14:creationId xmlns:p14="http://schemas.microsoft.com/office/powerpoint/2010/main" val="3817772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0106"/>
          </a:xfrm>
        </p:spPr>
        <p:txBody>
          <a:bodyPr>
            <a:normAutofit/>
          </a:bodyPr>
          <a:lstStyle/>
          <a:p>
            <a:r>
              <a:rPr lang="en-IN" sz="3200" dirty="0"/>
              <a:t>What is Support Vector Machine?</a:t>
            </a:r>
          </a:p>
        </p:txBody>
      </p:sp>
      <p:sp>
        <p:nvSpPr>
          <p:cNvPr id="3" name="Content Placeholder 2"/>
          <p:cNvSpPr>
            <a:spLocks noGrp="1"/>
          </p:cNvSpPr>
          <p:nvPr>
            <p:ph idx="1"/>
          </p:nvPr>
        </p:nvSpPr>
        <p:spPr>
          <a:xfrm>
            <a:off x="457200" y="1268760"/>
            <a:ext cx="8229600" cy="5544616"/>
          </a:xfrm>
        </p:spPr>
        <p:txBody>
          <a:bodyPr>
            <a:normAutofit/>
          </a:bodyPr>
          <a:lstStyle/>
          <a:p>
            <a:r>
              <a:rPr lang="en-IN" sz="2400" dirty="0"/>
              <a:t>Support Vector Machine” (SVM) is a most popular </a:t>
            </a:r>
            <a:r>
              <a:rPr lang="en-IN" sz="2400" b="1" dirty="0">
                <a:solidFill>
                  <a:srgbClr val="0000CC"/>
                </a:solidFill>
              </a:rPr>
              <a:t>supervised machine learning algorithm</a:t>
            </a:r>
            <a:r>
              <a:rPr lang="en-IN" sz="2400" dirty="0"/>
              <a:t> which can be </a:t>
            </a:r>
            <a:r>
              <a:rPr lang="en-IN" sz="2400" u="sng" dirty="0">
                <a:solidFill>
                  <a:srgbClr val="0000CC"/>
                </a:solidFill>
              </a:rPr>
              <a:t>used for both classification and  regression challenges</a:t>
            </a:r>
            <a:r>
              <a:rPr lang="en-IN" sz="2400" dirty="0"/>
              <a:t>. </a:t>
            </a:r>
          </a:p>
          <a:p>
            <a:endParaRPr lang="en-IN" sz="2400" dirty="0"/>
          </a:p>
          <a:p>
            <a:r>
              <a:rPr lang="en-IN" sz="2400" dirty="0"/>
              <a:t>Primarily,  </a:t>
            </a:r>
            <a:r>
              <a:rPr lang="en-IN" sz="2400" dirty="0">
                <a:solidFill>
                  <a:srgbClr val="FF0000"/>
                </a:solidFill>
              </a:rPr>
              <a:t>it is mostly used for classification problems</a:t>
            </a:r>
            <a:r>
              <a:rPr lang="en-IN" sz="2400" dirty="0"/>
              <a:t>. </a:t>
            </a:r>
          </a:p>
          <a:p>
            <a:endParaRPr lang="en-IN" sz="2400" dirty="0"/>
          </a:p>
          <a:p>
            <a:endParaRPr lang="en-US" sz="2400" dirty="0"/>
          </a:p>
          <a:p>
            <a:endParaRPr lang="en-IN" sz="2000" dirty="0"/>
          </a:p>
        </p:txBody>
      </p:sp>
      <p:pic>
        <p:nvPicPr>
          <p:cNvPr id="4" name="Picture 3">
            <a:extLst>
              <a:ext uri="{FF2B5EF4-FFF2-40B4-BE49-F238E27FC236}">
                <a16:creationId xmlns:a16="http://schemas.microsoft.com/office/drawing/2014/main" id="{54364FA3-3763-3314-50F4-C685AF4D47A3}"/>
              </a:ext>
            </a:extLst>
          </p:cNvPr>
          <p:cNvPicPr>
            <a:picLocks noChangeAspect="1"/>
          </p:cNvPicPr>
          <p:nvPr/>
        </p:nvPicPr>
        <p:blipFill>
          <a:blip r:embed="rId2"/>
          <a:stretch>
            <a:fillRect/>
          </a:stretch>
        </p:blipFill>
        <p:spPr>
          <a:xfrm>
            <a:off x="0" y="3693902"/>
            <a:ext cx="8577815" cy="3164098"/>
          </a:xfrm>
          <a:prstGeom prst="rect">
            <a:avLst/>
          </a:prstGeom>
        </p:spPr>
      </p:pic>
      <p:sp>
        <p:nvSpPr>
          <p:cNvPr id="5" name="TextBox 4">
            <a:extLst>
              <a:ext uri="{FF2B5EF4-FFF2-40B4-BE49-F238E27FC236}">
                <a16:creationId xmlns:a16="http://schemas.microsoft.com/office/drawing/2014/main" id="{27D5C147-04C1-827C-D3A3-A873A34F1444}"/>
              </a:ext>
            </a:extLst>
          </p:cNvPr>
          <p:cNvSpPr txBox="1"/>
          <p:nvPr/>
        </p:nvSpPr>
        <p:spPr>
          <a:xfrm>
            <a:off x="1187624" y="6453336"/>
            <a:ext cx="792088" cy="369332"/>
          </a:xfrm>
          <a:prstGeom prst="rect">
            <a:avLst/>
          </a:prstGeom>
          <a:noFill/>
        </p:spPr>
        <p:txBody>
          <a:bodyPr wrap="square" rtlCol="0">
            <a:spAutoFit/>
          </a:bodyPr>
          <a:lstStyle/>
          <a:p>
            <a:r>
              <a:rPr lang="en-IN" dirty="0"/>
              <a:t>Fig a</a:t>
            </a:r>
          </a:p>
        </p:txBody>
      </p:sp>
      <p:sp>
        <p:nvSpPr>
          <p:cNvPr id="6" name="TextBox 5">
            <a:extLst>
              <a:ext uri="{FF2B5EF4-FFF2-40B4-BE49-F238E27FC236}">
                <a16:creationId xmlns:a16="http://schemas.microsoft.com/office/drawing/2014/main" id="{23C83CED-6099-0F4E-1E89-4500B0BA522C}"/>
              </a:ext>
            </a:extLst>
          </p:cNvPr>
          <p:cNvSpPr txBox="1"/>
          <p:nvPr/>
        </p:nvSpPr>
        <p:spPr>
          <a:xfrm>
            <a:off x="3059832" y="6453336"/>
            <a:ext cx="864096" cy="369332"/>
          </a:xfrm>
          <a:prstGeom prst="rect">
            <a:avLst/>
          </a:prstGeom>
          <a:noFill/>
        </p:spPr>
        <p:txBody>
          <a:bodyPr wrap="square" rtlCol="0">
            <a:spAutoFit/>
          </a:bodyPr>
          <a:lstStyle/>
          <a:p>
            <a:r>
              <a:rPr lang="en-IN" dirty="0"/>
              <a:t>Fig b</a:t>
            </a:r>
          </a:p>
        </p:txBody>
      </p:sp>
      <p:sp>
        <p:nvSpPr>
          <p:cNvPr id="7" name="TextBox 6">
            <a:extLst>
              <a:ext uri="{FF2B5EF4-FFF2-40B4-BE49-F238E27FC236}">
                <a16:creationId xmlns:a16="http://schemas.microsoft.com/office/drawing/2014/main" id="{1C094F1E-3862-491F-E63B-D3E1547A93B3}"/>
              </a:ext>
            </a:extLst>
          </p:cNvPr>
          <p:cNvSpPr txBox="1"/>
          <p:nvPr/>
        </p:nvSpPr>
        <p:spPr>
          <a:xfrm>
            <a:off x="5004048" y="6381328"/>
            <a:ext cx="792088" cy="369332"/>
          </a:xfrm>
          <a:prstGeom prst="rect">
            <a:avLst/>
          </a:prstGeom>
          <a:noFill/>
        </p:spPr>
        <p:txBody>
          <a:bodyPr wrap="square" rtlCol="0">
            <a:spAutoFit/>
          </a:bodyPr>
          <a:lstStyle/>
          <a:p>
            <a:r>
              <a:rPr lang="en-IN" dirty="0"/>
              <a:t>Fig c</a:t>
            </a:r>
          </a:p>
        </p:txBody>
      </p:sp>
      <p:sp>
        <p:nvSpPr>
          <p:cNvPr id="8" name="TextBox 7">
            <a:extLst>
              <a:ext uri="{FF2B5EF4-FFF2-40B4-BE49-F238E27FC236}">
                <a16:creationId xmlns:a16="http://schemas.microsoft.com/office/drawing/2014/main" id="{CC059294-6A96-9E10-1FBE-C1D0591F8C28}"/>
              </a:ext>
            </a:extLst>
          </p:cNvPr>
          <p:cNvSpPr txBox="1"/>
          <p:nvPr/>
        </p:nvSpPr>
        <p:spPr>
          <a:xfrm>
            <a:off x="6948264" y="6453336"/>
            <a:ext cx="1080120" cy="369332"/>
          </a:xfrm>
          <a:prstGeom prst="rect">
            <a:avLst/>
          </a:prstGeom>
          <a:noFill/>
        </p:spPr>
        <p:txBody>
          <a:bodyPr wrap="square" rtlCol="0">
            <a:spAutoFit/>
          </a:bodyPr>
          <a:lstStyle/>
          <a:p>
            <a:r>
              <a:rPr lang="en-IN" dirty="0"/>
              <a:t>Fig d</a:t>
            </a:r>
          </a:p>
        </p:txBody>
      </p:sp>
    </p:spTree>
    <p:extLst>
      <p:ext uri="{BB962C8B-B14F-4D97-AF65-F5344CB8AC3E}">
        <p14:creationId xmlns:p14="http://schemas.microsoft.com/office/powerpoint/2010/main" val="3347633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832F1-DE3F-EFE1-6CD6-813AD0C1A9E7}"/>
              </a:ext>
            </a:extLst>
          </p:cNvPr>
          <p:cNvSpPr>
            <a:spLocks noGrp="1"/>
          </p:cNvSpPr>
          <p:nvPr>
            <p:ph type="title"/>
          </p:nvPr>
        </p:nvSpPr>
        <p:spPr/>
        <p:txBody>
          <a:bodyPr/>
          <a:lstStyle/>
          <a:p>
            <a:r>
              <a:rPr lang="en-IN" dirty="0">
                <a:solidFill>
                  <a:srgbClr val="0000CC"/>
                </a:solidFill>
              </a:rPr>
              <a:t>Applications of SVM</a:t>
            </a:r>
          </a:p>
        </p:txBody>
      </p:sp>
      <p:pic>
        <p:nvPicPr>
          <p:cNvPr id="4" name="Content Placeholder 3">
            <a:extLst>
              <a:ext uri="{FF2B5EF4-FFF2-40B4-BE49-F238E27FC236}">
                <a16:creationId xmlns:a16="http://schemas.microsoft.com/office/drawing/2014/main" id="{538E9195-D3BC-51F5-C854-12DC199E09FF}"/>
              </a:ext>
            </a:extLst>
          </p:cNvPr>
          <p:cNvPicPr>
            <a:picLocks noGrp="1" noChangeAspect="1"/>
          </p:cNvPicPr>
          <p:nvPr>
            <p:ph idx="1"/>
          </p:nvPr>
        </p:nvPicPr>
        <p:blipFill>
          <a:blip r:embed="rId2"/>
          <a:stretch>
            <a:fillRect/>
          </a:stretch>
        </p:blipFill>
        <p:spPr>
          <a:xfrm>
            <a:off x="1028700" y="2048669"/>
            <a:ext cx="7086600" cy="3629025"/>
          </a:xfrm>
          <a:prstGeom prst="rect">
            <a:avLst/>
          </a:prstGeom>
        </p:spPr>
      </p:pic>
    </p:spTree>
    <p:extLst>
      <p:ext uri="{BB962C8B-B14F-4D97-AF65-F5344CB8AC3E}">
        <p14:creationId xmlns:p14="http://schemas.microsoft.com/office/powerpoint/2010/main" val="1949800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2E605-47AF-73B1-78A1-BCA4D273A97D}"/>
              </a:ext>
            </a:extLst>
          </p:cNvPr>
          <p:cNvSpPr>
            <a:spLocks noGrp="1"/>
          </p:cNvSpPr>
          <p:nvPr>
            <p:ph type="title"/>
          </p:nvPr>
        </p:nvSpPr>
        <p:spPr/>
        <p:txBody>
          <a:bodyPr>
            <a:normAutofit/>
          </a:bodyPr>
          <a:lstStyle/>
          <a:p>
            <a:r>
              <a:rPr lang="en-IN" sz="3200" dirty="0">
                <a:solidFill>
                  <a:srgbClr val="0000CC"/>
                </a:solidFill>
                <a:latin typeface="Georgia" panose="02040502050405020303" pitchFamily="18" charset="0"/>
              </a:rPr>
              <a:t>Applications of SVM</a:t>
            </a:r>
            <a:endParaRPr lang="en-IN" sz="3200" dirty="0">
              <a:latin typeface="Georgia" panose="02040502050405020303" pitchFamily="18" charset="0"/>
            </a:endParaRPr>
          </a:p>
        </p:txBody>
      </p:sp>
      <p:pic>
        <p:nvPicPr>
          <p:cNvPr id="4" name="Content Placeholder 3">
            <a:extLst>
              <a:ext uri="{FF2B5EF4-FFF2-40B4-BE49-F238E27FC236}">
                <a16:creationId xmlns:a16="http://schemas.microsoft.com/office/drawing/2014/main" id="{BAE0D6ED-368C-28CE-2015-CBE74B820D63}"/>
              </a:ext>
            </a:extLst>
          </p:cNvPr>
          <p:cNvPicPr>
            <a:picLocks noGrp="1" noChangeAspect="1"/>
          </p:cNvPicPr>
          <p:nvPr>
            <p:ph idx="1"/>
          </p:nvPr>
        </p:nvPicPr>
        <p:blipFill>
          <a:blip r:embed="rId2"/>
          <a:stretch>
            <a:fillRect/>
          </a:stretch>
        </p:blipFill>
        <p:spPr>
          <a:xfrm>
            <a:off x="539552" y="1772816"/>
            <a:ext cx="7643192" cy="3518321"/>
          </a:xfrm>
          <a:prstGeom prst="rect">
            <a:avLst/>
          </a:prstGeom>
        </p:spPr>
      </p:pic>
      <p:sp>
        <p:nvSpPr>
          <p:cNvPr id="5" name="TextBox 4">
            <a:extLst>
              <a:ext uri="{FF2B5EF4-FFF2-40B4-BE49-F238E27FC236}">
                <a16:creationId xmlns:a16="http://schemas.microsoft.com/office/drawing/2014/main" id="{650EC612-E318-7031-BBF7-3227B5BB4C19}"/>
              </a:ext>
            </a:extLst>
          </p:cNvPr>
          <p:cNvSpPr txBox="1"/>
          <p:nvPr/>
        </p:nvSpPr>
        <p:spPr>
          <a:xfrm>
            <a:off x="1331640" y="5646315"/>
            <a:ext cx="7488832" cy="523220"/>
          </a:xfrm>
          <a:prstGeom prst="rect">
            <a:avLst/>
          </a:prstGeom>
          <a:noFill/>
        </p:spPr>
        <p:txBody>
          <a:bodyPr wrap="square" rtlCol="0">
            <a:spAutoFit/>
          </a:bodyPr>
          <a:lstStyle/>
          <a:p>
            <a:r>
              <a:rPr lang="en-IN" sz="2800" b="1" i="0" dirty="0">
                <a:solidFill>
                  <a:srgbClr val="0000CC"/>
                </a:solidFill>
                <a:effectLst/>
                <a:latin typeface="Georgia" panose="02040502050405020303" pitchFamily="18" charset="0"/>
              </a:rPr>
              <a:t>An image is pure or adulterated.</a:t>
            </a:r>
            <a:endParaRPr lang="en-IN" sz="2800" b="1" dirty="0">
              <a:solidFill>
                <a:srgbClr val="0000CC"/>
              </a:solidFill>
            </a:endParaRPr>
          </a:p>
        </p:txBody>
      </p:sp>
    </p:spTree>
    <p:extLst>
      <p:ext uri="{BB962C8B-B14F-4D97-AF65-F5344CB8AC3E}">
        <p14:creationId xmlns:p14="http://schemas.microsoft.com/office/powerpoint/2010/main" val="788109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4C441-6A9D-9A9D-B56F-B4A69E941E8B}"/>
              </a:ext>
            </a:extLst>
          </p:cNvPr>
          <p:cNvSpPr>
            <a:spLocks noGrp="1"/>
          </p:cNvSpPr>
          <p:nvPr>
            <p:ph type="title"/>
          </p:nvPr>
        </p:nvSpPr>
        <p:spPr>
          <a:xfrm>
            <a:off x="457200" y="274638"/>
            <a:ext cx="8229600" cy="922114"/>
          </a:xfrm>
        </p:spPr>
        <p:txBody>
          <a:bodyPr>
            <a:normAutofit/>
          </a:bodyPr>
          <a:lstStyle/>
          <a:p>
            <a:r>
              <a:rPr lang="en-IN" sz="3200" dirty="0">
                <a:solidFill>
                  <a:srgbClr val="0000CC"/>
                </a:solidFill>
                <a:latin typeface="Georgia" panose="02040502050405020303" pitchFamily="18" charset="0"/>
              </a:rPr>
              <a:t>Applications of SVM</a:t>
            </a:r>
          </a:p>
        </p:txBody>
      </p:sp>
      <p:pic>
        <p:nvPicPr>
          <p:cNvPr id="4" name="Content Placeholder 3">
            <a:extLst>
              <a:ext uri="{FF2B5EF4-FFF2-40B4-BE49-F238E27FC236}">
                <a16:creationId xmlns:a16="http://schemas.microsoft.com/office/drawing/2014/main" id="{00ABDD02-2BDC-0A37-9BB9-491A82121CC8}"/>
              </a:ext>
            </a:extLst>
          </p:cNvPr>
          <p:cNvPicPr>
            <a:picLocks noGrp="1" noChangeAspect="1"/>
          </p:cNvPicPr>
          <p:nvPr>
            <p:ph idx="1"/>
          </p:nvPr>
        </p:nvPicPr>
        <p:blipFill>
          <a:blip r:embed="rId2"/>
          <a:stretch>
            <a:fillRect/>
          </a:stretch>
        </p:blipFill>
        <p:spPr>
          <a:xfrm>
            <a:off x="755576" y="1340768"/>
            <a:ext cx="6840760" cy="4525963"/>
          </a:xfrm>
          <a:prstGeom prst="rect">
            <a:avLst/>
          </a:prstGeom>
        </p:spPr>
      </p:pic>
      <p:sp>
        <p:nvSpPr>
          <p:cNvPr id="6" name="TextBox 5">
            <a:extLst>
              <a:ext uri="{FF2B5EF4-FFF2-40B4-BE49-F238E27FC236}">
                <a16:creationId xmlns:a16="http://schemas.microsoft.com/office/drawing/2014/main" id="{F366AE80-0AB5-1A74-0F7D-CCFCF10B6077}"/>
              </a:ext>
            </a:extLst>
          </p:cNvPr>
          <p:cNvSpPr txBox="1"/>
          <p:nvPr/>
        </p:nvSpPr>
        <p:spPr>
          <a:xfrm>
            <a:off x="971600" y="6237312"/>
            <a:ext cx="6624736" cy="584775"/>
          </a:xfrm>
          <a:prstGeom prst="rect">
            <a:avLst/>
          </a:prstGeom>
          <a:noFill/>
        </p:spPr>
        <p:txBody>
          <a:bodyPr wrap="square" rtlCol="0">
            <a:spAutoFit/>
          </a:bodyPr>
          <a:lstStyle/>
          <a:p>
            <a:r>
              <a:rPr lang="en-IN" sz="3200" dirty="0">
                <a:solidFill>
                  <a:srgbClr val="0000CC"/>
                </a:solidFill>
              </a:rPr>
              <a:t>Plant disease classification using SVM</a:t>
            </a:r>
            <a:endParaRPr lang="en-IN" sz="3200" dirty="0"/>
          </a:p>
        </p:txBody>
      </p:sp>
    </p:spTree>
    <p:extLst>
      <p:ext uri="{BB962C8B-B14F-4D97-AF65-F5344CB8AC3E}">
        <p14:creationId xmlns:p14="http://schemas.microsoft.com/office/powerpoint/2010/main" val="738772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B5D34-5E09-CF01-49AF-FD00EB66C53A}"/>
              </a:ext>
            </a:extLst>
          </p:cNvPr>
          <p:cNvSpPr>
            <a:spLocks noGrp="1"/>
          </p:cNvSpPr>
          <p:nvPr>
            <p:ph type="title"/>
          </p:nvPr>
        </p:nvSpPr>
        <p:spPr/>
        <p:txBody>
          <a:bodyPr>
            <a:normAutofit/>
          </a:bodyPr>
          <a:lstStyle/>
          <a:p>
            <a:r>
              <a:rPr lang="en-IN" sz="3200" dirty="0">
                <a:solidFill>
                  <a:srgbClr val="0000CC"/>
                </a:solidFill>
                <a:latin typeface="Georgia" panose="02040502050405020303" pitchFamily="18" charset="0"/>
              </a:rPr>
              <a:t>Applications of SVM</a:t>
            </a:r>
          </a:p>
        </p:txBody>
      </p:sp>
      <p:pic>
        <p:nvPicPr>
          <p:cNvPr id="5" name="Content Placeholder 4">
            <a:extLst>
              <a:ext uri="{FF2B5EF4-FFF2-40B4-BE49-F238E27FC236}">
                <a16:creationId xmlns:a16="http://schemas.microsoft.com/office/drawing/2014/main" id="{8C1CD567-392A-C4EF-18E2-B92A8A099089}"/>
              </a:ext>
            </a:extLst>
          </p:cNvPr>
          <p:cNvPicPr>
            <a:picLocks noGrp="1" noChangeAspect="1"/>
          </p:cNvPicPr>
          <p:nvPr>
            <p:ph idx="1"/>
          </p:nvPr>
        </p:nvPicPr>
        <p:blipFill>
          <a:blip r:embed="rId2"/>
          <a:stretch>
            <a:fillRect/>
          </a:stretch>
        </p:blipFill>
        <p:spPr>
          <a:xfrm>
            <a:off x="1043608" y="1988840"/>
            <a:ext cx="2816214" cy="2999087"/>
          </a:xfrm>
        </p:spPr>
      </p:pic>
      <p:pic>
        <p:nvPicPr>
          <p:cNvPr id="7" name="Picture 6">
            <a:extLst>
              <a:ext uri="{FF2B5EF4-FFF2-40B4-BE49-F238E27FC236}">
                <a16:creationId xmlns:a16="http://schemas.microsoft.com/office/drawing/2014/main" id="{6827251E-CD37-F2D0-5FCB-D1F52101E2E0}"/>
              </a:ext>
            </a:extLst>
          </p:cNvPr>
          <p:cNvPicPr>
            <a:picLocks noChangeAspect="1"/>
          </p:cNvPicPr>
          <p:nvPr/>
        </p:nvPicPr>
        <p:blipFill>
          <a:blip r:embed="rId3"/>
          <a:stretch>
            <a:fillRect/>
          </a:stretch>
        </p:blipFill>
        <p:spPr>
          <a:xfrm>
            <a:off x="4860032" y="2060848"/>
            <a:ext cx="3240360" cy="2808312"/>
          </a:xfrm>
          <a:prstGeom prst="rect">
            <a:avLst/>
          </a:prstGeom>
        </p:spPr>
      </p:pic>
      <p:sp>
        <p:nvSpPr>
          <p:cNvPr id="8" name="TextBox 7">
            <a:extLst>
              <a:ext uri="{FF2B5EF4-FFF2-40B4-BE49-F238E27FC236}">
                <a16:creationId xmlns:a16="http://schemas.microsoft.com/office/drawing/2014/main" id="{6AB6A4EB-8E27-0790-A570-1F5C3E78601A}"/>
              </a:ext>
            </a:extLst>
          </p:cNvPr>
          <p:cNvSpPr txBox="1"/>
          <p:nvPr/>
        </p:nvSpPr>
        <p:spPr>
          <a:xfrm>
            <a:off x="1907704" y="5086647"/>
            <a:ext cx="6120680" cy="646331"/>
          </a:xfrm>
          <a:prstGeom prst="rect">
            <a:avLst/>
          </a:prstGeom>
          <a:noFill/>
        </p:spPr>
        <p:txBody>
          <a:bodyPr wrap="square" rtlCol="0">
            <a:spAutoFit/>
          </a:bodyPr>
          <a:lstStyle/>
          <a:p>
            <a:r>
              <a:rPr lang="en-IN" sz="3600" b="1" dirty="0">
                <a:solidFill>
                  <a:srgbClr val="0000CC"/>
                </a:solidFill>
              </a:rPr>
              <a:t>Skin cancer classification</a:t>
            </a:r>
            <a:endParaRPr lang="en-IN" sz="3600" b="1" dirty="0"/>
          </a:p>
        </p:txBody>
      </p:sp>
    </p:spTree>
    <p:extLst>
      <p:ext uri="{BB962C8B-B14F-4D97-AF65-F5344CB8AC3E}">
        <p14:creationId xmlns:p14="http://schemas.microsoft.com/office/powerpoint/2010/main" val="22179443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5F686-DC0A-74A3-3197-35B815D430D4}"/>
              </a:ext>
            </a:extLst>
          </p:cNvPr>
          <p:cNvSpPr>
            <a:spLocks noGrp="1"/>
          </p:cNvSpPr>
          <p:nvPr>
            <p:ph type="title"/>
          </p:nvPr>
        </p:nvSpPr>
        <p:spPr>
          <a:xfrm>
            <a:off x="457200" y="274638"/>
            <a:ext cx="8229600" cy="778098"/>
          </a:xfrm>
        </p:spPr>
        <p:txBody>
          <a:bodyPr>
            <a:normAutofit/>
          </a:bodyPr>
          <a:lstStyle/>
          <a:p>
            <a:r>
              <a:rPr lang="en-IN" sz="3200" dirty="0">
                <a:solidFill>
                  <a:srgbClr val="0000CC"/>
                </a:solidFill>
                <a:latin typeface="Georgia" panose="02040502050405020303" pitchFamily="18" charset="0"/>
              </a:rPr>
              <a:t>Applications of SVM</a:t>
            </a:r>
          </a:p>
        </p:txBody>
      </p:sp>
      <p:pic>
        <p:nvPicPr>
          <p:cNvPr id="4" name="Content Placeholder 3">
            <a:extLst>
              <a:ext uri="{FF2B5EF4-FFF2-40B4-BE49-F238E27FC236}">
                <a16:creationId xmlns:a16="http://schemas.microsoft.com/office/drawing/2014/main" id="{74901174-D312-AEAC-56BC-3F46FDF00FB2}"/>
              </a:ext>
            </a:extLst>
          </p:cNvPr>
          <p:cNvPicPr>
            <a:picLocks noGrp="1" noChangeAspect="1"/>
          </p:cNvPicPr>
          <p:nvPr>
            <p:ph idx="1"/>
          </p:nvPr>
        </p:nvPicPr>
        <p:blipFill>
          <a:blip r:embed="rId2"/>
          <a:stretch>
            <a:fillRect/>
          </a:stretch>
        </p:blipFill>
        <p:spPr>
          <a:xfrm>
            <a:off x="457200" y="1196752"/>
            <a:ext cx="8229600" cy="4629150"/>
          </a:xfrm>
          <a:prstGeom prst="rect">
            <a:avLst/>
          </a:prstGeom>
        </p:spPr>
      </p:pic>
      <p:sp>
        <p:nvSpPr>
          <p:cNvPr id="5" name="TextBox 4">
            <a:extLst>
              <a:ext uri="{FF2B5EF4-FFF2-40B4-BE49-F238E27FC236}">
                <a16:creationId xmlns:a16="http://schemas.microsoft.com/office/drawing/2014/main" id="{0FD7625B-D93E-0713-3630-6F83A021CF63}"/>
              </a:ext>
            </a:extLst>
          </p:cNvPr>
          <p:cNvSpPr txBox="1"/>
          <p:nvPr/>
        </p:nvSpPr>
        <p:spPr>
          <a:xfrm>
            <a:off x="3707904" y="5987534"/>
            <a:ext cx="3024336" cy="369332"/>
          </a:xfrm>
          <a:prstGeom prst="rect">
            <a:avLst/>
          </a:prstGeom>
          <a:noFill/>
        </p:spPr>
        <p:txBody>
          <a:bodyPr wrap="square" rtlCol="0">
            <a:spAutoFit/>
          </a:bodyPr>
          <a:lstStyle/>
          <a:p>
            <a:r>
              <a:rPr lang="en-IN" dirty="0"/>
              <a:t>Email classification</a:t>
            </a:r>
          </a:p>
        </p:txBody>
      </p:sp>
    </p:spTree>
    <p:extLst>
      <p:ext uri="{BB962C8B-B14F-4D97-AF65-F5344CB8AC3E}">
        <p14:creationId xmlns:p14="http://schemas.microsoft.com/office/powerpoint/2010/main" val="15291351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9097A-61BB-5F08-9D64-BA523A9A55A1}"/>
              </a:ext>
            </a:extLst>
          </p:cNvPr>
          <p:cNvSpPr>
            <a:spLocks noGrp="1"/>
          </p:cNvSpPr>
          <p:nvPr>
            <p:ph type="title"/>
          </p:nvPr>
        </p:nvSpPr>
        <p:spPr>
          <a:xfrm>
            <a:off x="539552" y="5229200"/>
            <a:ext cx="8229600" cy="648072"/>
          </a:xfrm>
        </p:spPr>
        <p:txBody>
          <a:bodyPr>
            <a:noAutofit/>
          </a:bodyPr>
          <a:lstStyle/>
          <a:p>
            <a:r>
              <a:rPr lang="en-IN" sz="2800" b="0" i="0" dirty="0">
                <a:solidFill>
                  <a:srgbClr val="0000CC"/>
                </a:solidFill>
                <a:effectLst/>
                <a:latin typeface="Georgia" panose="02040502050405020303" pitchFamily="18" charset="0"/>
              </a:rPr>
              <a:t>Texture Classification using SVM</a:t>
            </a:r>
            <a:br>
              <a:rPr lang="en-IN" sz="2800" b="0" i="0" dirty="0">
                <a:solidFill>
                  <a:srgbClr val="0000CC"/>
                </a:solidFill>
                <a:effectLst/>
                <a:latin typeface="Georgia" panose="02040502050405020303" pitchFamily="18" charset="0"/>
              </a:rPr>
            </a:br>
            <a:endParaRPr lang="en-IN" sz="2800" dirty="0">
              <a:solidFill>
                <a:srgbClr val="0000CC"/>
              </a:solidFill>
            </a:endParaRPr>
          </a:p>
        </p:txBody>
      </p:sp>
      <p:pic>
        <p:nvPicPr>
          <p:cNvPr id="7" name="Content Placeholder 6">
            <a:extLst>
              <a:ext uri="{FF2B5EF4-FFF2-40B4-BE49-F238E27FC236}">
                <a16:creationId xmlns:a16="http://schemas.microsoft.com/office/drawing/2014/main" id="{2FC526C9-0E08-DE94-C1CF-88A2C6999090}"/>
              </a:ext>
            </a:extLst>
          </p:cNvPr>
          <p:cNvPicPr>
            <a:picLocks noGrp="1" noChangeAspect="1"/>
          </p:cNvPicPr>
          <p:nvPr>
            <p:ph idx="1"/>
          </p:nvPr>
        </p:nvPicPr>
        <p:blipFill>
          <a:blip r:embed="rId2"/>
          <a:stretch>
            <a:fillRect/>
          </a:stretch>
        </p:blipFill>
        <p:spPr>
          <a:xfrm>
            <a:off x="755576" y="1417638"/>
            <a:ext cx="3589730" cy="2731442"/>
          </a:xfrm>
          <a:prstGeom prst="rect">
            <a:avLst/>
          </a:prstGeom>
        </p:spPr>
      </p:pic>
      <p:pic>
        <p:nvPicPr>
          <p:cNvPr id="8" name="Picture 7">
            <a:extLst>
              <a:ext uri="{FF2B5EF4-FFF2-40B4-BE49-F238E27FC236}">
                <a16:creationId xmlns:a16="http://schemas.microsoft.com/office/drawing/2014/main" id="{2CC9E2E1-0F11-2B31-056C-EE055E1AD51F}"/>
              </a:ext>
            </a:extLst>
          </p:cNvPr>
          <p:cNvPicPr>
            <a:picLocks noChangeAspect="1"/>
          </p:cNvPicPr>
          <p:nvPr/>
        </p:nvPicPr>
        <p:blipFill>
          <a:blip r:embed="rId3"/>
          <a:stretch>
            <a:fillRect/>
          </a:stretch>
        </p:blipFill>
        <p:spPr>
          <a:xfrm>
            <a:off x="4798694" y="1417638"/>
            <a:ext cx="3589730" cy="2631548"/>
          </a:xfrm>
          <a:prstGeom prst="rect">
            <a:avLst/>
          </a:prstGeom>
        </p:spPr>
      </p:pic>
      <p:sp>
        <p:nvSpPr>
          <p:cNvPr id="9" name="TextBox 8">
            <a:extLst>
              <a:ext uri="{FF2B5EF4-FFF2-40B4-BE49-F238E27FC236}">
                <a16:creationId xmlns:a16="http://schemas.microsoft.com/office/drawing/2014/main" id="{70581FC5-FD42-D569-F008-F8D930E641B7}"/>
              </a:ext>
            </a:extLst>
          </p:cNvPr>
          <p:cNvSpPr txBox="1"/>
          <p:nvPr/>
        </p:nvSpPr>
        <p:spPr>
          <a:xfrm>
            <a:off x="1907704" y="4437112"/>
            <a:ext cx="1728192" cy="369332"/>
          </a:xfrm>
          <a:prstGeom prst="rect">
            <a:avLst/>
          </a:prstGeom>
          <a:noFill/>
        </p:spPr>
        <p:txBody>
          <a:bodyPr wrap="square" rtlCol="0">
            <a:spAutoFit/>
          </a:bodyPr>
          <a:lstStyle/>
          <a:p>
            <a:r>
              <a:rPr lang="en-IN" dirty="0"/>
              <a:t>Smooth surface</a:t>
            </a:r>
          </a:p>
        </p:txBody>
      </p:sp>
      <p:sp>
        <p:nvSpPr>
          <p:cNvPr id="10" name="TextBox 9">
            <a:extLst>
              <a:ext uri="{FF2B5EF4-FFF2-40B4-BE49-F238E27FC236}">
                <a16:creationId xmlns:a16="http://schemas.microsoft.com/office/drawing/2014/main" id="{C6FEE809-F3F8-B3FD-4A77-9F1982EC16C3}"/>
              </a:ext>
            </a:extLst>
          </p:cNvPr>
          <p:cNvSpPr txBox="1"/>
          <p:nvPr/>
        </p:nvSpPr>
        <p:spPr>
          <a:xfrm>
            <a:off x="6156176" y="4365104"/>
            <a:ext cx="2376264" cy="369332"/>
          </a:xfrm>
          <a:prstGeom prst="rect">
            <a:avLst/>
          </a:prstGeom>
          <a:noFill/>
        </p:spPr>
        <p:txBody>
          <a:bodyPr wrap="square" rtlCol="0">
            <a:spAutoFit/>
          </a:bodyPr>
          <a:lstStyle/>
          <a:p>
            <a:r>
              <a:rPr lang="en-IN" dirty="0"/>
              <a:t>Gritty or rough surface</a:t>
            </a:r>
          </a:p>
        </p:txBody>
      </p:sp>
      <p:sp>
        <p:nvSpPr>
          <p:cNvPr id="14" name="TextBox 13">
            <a:extLst>
              <a:ext uri="{FF2B5EF4-FFF2-40B4-BE49-F238E27FC236}">
                <a16:creationId xmlns:a16="http://schemas.microsoft.com/office/drawing/2014/main" id="{F13B2E25-C762-77F0-5C21-92FECE30761E}"/>
              </a:ext>
            </a:extLst>
          </p:cNvPr>
          <p:cNvSpPr txBox="1"/>
          <p:nvPr/>
        </p:nvSpPr>
        <p:spPr>
          <a:xfrm>
            <a:off x="2711912" y="275012"/>
            <a:ext cx="4572000" cy="584775"/>
          </a:xfrm>
          <a:prstGeom prst="rect">
            <a:avLst/>
          </a:prstGeom>
          <a:noFill/>
        </p:spPr>
        <p:txBody>
          <a:bodyPr wrap="square">
            <a:spAutoFit/>
          </a:bodyPr>
          <a:lstStyle/>
          <a:p>
            <a:r>
              <a:rPr lang="en-IN" sz="3200" dirty="0">
                <a:solidFill>
                  <a:srgbClr val="0000CC"/>
                </a:solidFill>
                <a:latin typeface="Georgia" panose="02040502050405020303" pitchFamily="18" charset="0"/>
              </a:rPr>
              <a:t>Applications of SVM</a:t>
            </a:r>
            <a:endParaRPr lang="en-IN" sz="3200" dirty="0"/>
          </a:p>
        </p:txBody>
      </p:sp>
    </p:spTree>
    <p:extLst>
      <p:ext uri="{BB962C8B-B14F-4D97-AF65-F5344CB8AC3E}">
        <p14:creationId xmlns:p14="http://schemas.microsoft.com/office/powerpoint/2010/main" val="35971415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5B2FE-7A75-16EC-C325-D890F96F8904}"/>
              </a:ext>
            </a:extLst>
          </p:cNvPr>
          <p:cNvSpPr>
            <a:spLocks noGrp="1"/>
          </p:cNvSpPr>
          <p:nvPr>
            <p:ph type="title"/>
          </p:nvPr>
        </p:nvSpPr>
        <p:spPr>
          <a:xfrm>
            <a:off x="457200" y="274638"/>
            <a:ext cx="8229600" cy="850106"/>
          </a:xfrm>
        </p:spPr>
        <p:txBody>
          <a:bodyPr>
            <a:normAutofit fontScale="90000"/>
          </a:bodyPr>
          <a:lstStyle/>
          <a:p>
            <a:br>
              <a:rPr lang="en-IN" sz="4400" dirty="0">
                <a:solidFill>
                  <a:srgbClr val="0000CC"/>
                </a:solidFill>
                <a:latin typeface="Georgia" panose="02040502050405020303" pitchFamily="18" charset="0"/>
              </a:rPr>
            </a:br>
            <a:r>
              <a:rPr lang="en-IN" sz="4400" dirty="0">
                <a:solidFill>
                  <a:srgbClr val="0000CC"/>
                </a:solidFill>
                <a:latin typeface="Georgia" panose="02040502050405020303" pitchFamily="18" charset="0"/>
              </a:rPr>
              <a:t>Applications of SVM</a:t>
            </a:r>
            <a:br>
              <a:rPr lang="en-IN" sz="4400" dirty="0"/>
            </a:br>
            <a:endParaRPr lang="en-IN" dirty="0"/>
          </a:p>
        </p:txBody>
      </p:sp>
      <p:pic>
        <p:nvPicPr>
          <p:cNvPr id="4" name="Content Placeholder 3">
            <a:extLst>
              <a:ext uri="{FF2B5EF4-FFF2-40B4-BE49-F238E27FC236}">
                <a16:creationId xmlns:a16="http://schemas.microsoft.com/office/drawing/2014/main" id="{9D24A737-D93B-D168-661F-8A2187D1EE54}"/>
              </a:ext>
            </a:extLst>
          </p:cNvPr>
          <p:cNvPicPr>
            <a:picLocks noGrp="1" noChangeAspect="1"/>
          </p:cNvPicPr>
          <p:nvPr>
            <p:ph idx="1"/>
          </p:nvPr>
        </p:nvPicPr>
        <p:blipFill>
          <a:blip r:embed="rId2"/>
          <a:stretch>
            <a:fillRect/>
          </a:stretch>
        </p:blipFill>
        <p:spPr>
          <a:xfrm>
            <a:off x="951230" y="1600200"/>
            <a:ext cx="7241540" cy="4525963"/>
          </a:xfrm>
          <a:prstGeom prst="rect">
            <a:avLst/>
          </a:prstGeom>
        </p:spPr>
      </p:pic>
    </p:spTree>
    <p:extLst>
      <p:ext uri="{BB962C8B-B14F-4D97-AF65-F5344CB8AC3E}">
        <p14:creationId xmlns:p14="http://schemas.microsoft.com/office/powerpoint/2010/main" val="32280100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57298"/>
            <a:ext cx="8229600" cy="4768865"/>
          </a:xfrm>
        </p:spPr>
        <p:txBody>
          <a:bodyPr/>
          <a:lstStyle/>
          <a:p>
            <a:pPr>
              <a:buNone/>
            </a:pPr>
            <a:r>
              <a:rPr lang="en-US" dirty="0"/>
              <a:t>  </a:t>
            </a:r>
          </a:p>
          <a:p>
            <a:pPr>
              <a:buNone/>
            </a:pPr>
            <a:endParaRPr lang="en-US" dirty="0"/>
          </a:p>
          <a:p>
            <a:pPr>
              <a:buNone/>
            </a:pPr>
            <a:r>
              <a:rPr lang="en-US" dirty="0"/>
              <a:t>               Soft margin hyper plane (SVM)</a:t>
            </a:r>
          </a:p>
          <a:p>
            <a:pPr>
              <a:buNone/>
            </a:pPr>
            <a:r>
              <a:rPr lang="en-US" dirty="0"/>
              <a:t>                            </a:t>
            </a:r>
            <a:endParaRPr lang="en-I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417E1-13BF-2505-55ED-682BBCAA1D36}"/>
              </a:ext>
            </a:extLst>
          </p:cNvPr>
          <p:cNvSpPr>
            <a:spLocks noGrp="1"/>
          </p:cNvSpPr>
          <p:nvPr>
            <p:ph type="title"/>
          </p:nvPr>
        </p:nvSpPr>
        <p:spPr/>
        <p:txBody>
          <a:bodyPr/>
          <a:lstStyle/>
          <a:p>
            <a:r>
              <a:rPr lang="en-US" dirty="0"/>
              <a:t>Two types of SVM</a:t>
            </a:r>
            <a:endParaRPr lang="en-IN" dirty="0"/>
          </a:p>
        </p:txBody>
      </p:sp>
      <p:sp>
        <p:nvSpPr>
          <p:cNvPr id="3" name="Content Placeholder 2">
            <a:extLst>
              <a:ext uri="{FF2B5EF4-FFF2-40B4-BE49-F238E27FC236}">
                <a16:creationId xmlns:a16="http://schemas.microsoft.com/office/drawing/2014/main" id="{9E959F71-79A7-7880-A304-D360F22524CB}"/>
              </a:ext>
            </a:extLst>
          </p:cNvPr>
          <p:cNvSpPr>
            <a:spLocks noGrp="1"/>
          </p:cNvSpPr>
          <p:nvPr>
            <p:ph idx="1"/>
          </p:nvPr>
        </p:nvSpPr>
        <p:spPr>
          <a:xfrm>
            <a:off x="451048" y="1628800"/>
            <a:ext cx="8229600" cy="4525963"/>
          </a:xfrm>
        </p:spPr>
        <p:txBody>
          <a:bodyPr>
            <a:normAutofit/>
          </a:bodyPr>
          <a:lstStyle/>
          <a:p>
            <a:pPr marL="0" indent="0">
              <a:buNone/>
            </a:pPr>
            <a:r>
              <a:rPr lang="en-US" sz="2400" dirty="0"/>
              <a:t>1)</a:t>
            </a:r>
            <a:r>
              <a:rPr lang="en-US" sz="2400" dirty="0">
                <a:solidFill>
                  <a:srgbClr val="FF0000"/>
                </a:solidFill>
              </a:rPr>
              <a:t>Hard margin SVM</a:t>
            </a:r>
            <a:r>
              <a:rPr lang="en-US" sz="2400" dirty="0"/>
              <a:t>: the algorithm aims to </a:t>
            </a:r>
            <a:r>
              <a:rPr lang="en-US" sz="2400" b="1" u="sng" dirty="0">
                <a:solidFill>
                  <a:srgbClr val="0000CC"/>
                </a:solidFill>
              </a:rPr>
              <a:t>find the hyperplane </a:t>
            </a:r>
            <a:r>
              <a:rPr lang="en-US" sz="2400" dirty="0"/>
              <a:t>that </a:t>
            </a:r>
            <a:r>
              <a:rPr lang="en-US" sz="2400" i="1" u="sng" dirty="0"/>
              <a:t>separates the classes with the maximum margin </a:t>
            </a:r>
            <a:r>
              <a:rPr lang="en-US" sz="2400" dirty="0"/>
              <a:t>while strictly enforcing that all data points are correctly classified.</a:t>
            </a:r>
          </a:p>
          <a:p>
            <a:pPr marL="0" indent="0">
              <a:buNone/>
            </a:pPr>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142C21B3-BF35-BF43-6CA9-04ECB1FDC80F}"/>
              </a:ext>
            </a:extLst>
          </p:cNvPr>
          <p:cNvPicPr>
            <a:picLocks noChangeAspect="1"/>
          </p:cNvPicPr>
          <p:nvPr/>
        </p:nvPicPr>
        <p:blipFill>
          <a:blip r:embed="rId2"/>
          <a:stretch>
            <a:fillRect/>
          </a:stretch>
        </p:blipFill>
        <p:spPr>
          <a:xfrm>
            <a:off x="1403648" y="3140968"/>
            <a:ext cx="5832648" cy="3528392"/>
          </a:xfrm>
          <a:prstGeom prst="rect">
            <a:avLst/>
          </a:prstGeom>
        </p:spPr>
      </p:pic>
    </p:spTree>
    <p:extLst>
      <p:ext uri="{BB962C8B-B14F-4D97-AF65-F5344CB8AC3E}">
        <p14:creationId xmlns:p14="http://schemas.microsoft.com/office/powerpoint/2010/main" val="39632347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8CED32E-416D-DACF-C197-002CD7E011D9}"/>
              </a:ext>
            </a:extLst>
          </p:cNvPr>
          <p:cNvPicPr>
            <a:picLocks noGrp="1" noChangeAspect="1"/>
          </p:cNvPicPr>
          <p:nvPr>
            <p:ph idx="1"/>
          </p:nvPr>
        </p:nvPicPr>
        <p:blipFill>
          <a:blip r:embed="rId2"/>
          <a:stretch>
            <a:fillRect/>
          </a:stretch>
        </p:blipFill>
        <p:spPr>
          <a:xfrm>
            <a:off x="281656" y="2295456"/>
            <a:ext cx="7719107" cy="4167199"/>
          </a:xfrm>
          <a:prstGeom prst="rect">
            <a:avLst/>
          </a:prstGeom>
        </p:spPr>
      </p:pic>
      <p:sp>
        <p:nvSpPr>
          <p:cNvPr id="5" name="TextBox 4">
            <a:extLst>
              <a:ext uri="{FF2B5EF4-FFF2-40B4-BE49-F238E27FC236}">
                <a16:creationId xmlns:a16="http://schemas.microsoft.com/office/drawing/2014/main" id="{389B332E-63B0-D141-240A-2472F7B2DB8F}"/>
              </a:ext>
            </a:extLst>
          </p:cNvPr>
          <p:cNvSpPr txBox="1"/>
          <p:nvPr/>
        </p:nvSpPr>
        <p:spPr>
          <a:xfrm>
            <a:off x="2771800" y="260648"/>
            <a:ext cx="5112568" cy="461665"/>
          </a:xfrm>
          <a:prstGeom prst="rect">
            <a:avLst/>
          </a:prstGeom>
          <a:noFill/>
        </p:spPr>
        <p:txBody>
          <a:bodyPr wrap="square" rtlCol="0">
            <a:spAutoFit/>
          </a:bodyPr>
          <a:lstStyle/>
          <a:p>
            <a:r>
              <a:rPr lang="en-IN" sz="2400" b="1" dirty="0">
                <a:solidFill>
                  <a:srgbClr val="0000CC"/>
                </a:solidFill>
              </a:rPr>
              <a:t>  Soft Margin SVM </a:t>
            </a:r>
          </a:p>
        </p:txBody>
      </p:sp>
      <p:sp>
        <p:nvSpPr>
          <p:cNvPr id="3" name="TextBox 2">
            <a:extLst>
              <a:ext uri="{FF2B5EF4-FFF2-40B4-BE49-F238E27FC236}">
                <a16:creationId xmlns:a16="http://schemas.microsoft.com/office/drawing/2014/main" id="{0FFBD7A1-AC1E-641E-0670-F570EC5CA999}"/>
              </a:ext>
            </a:extLst>
          </p:cNvPr>
          <p:cNvSpPr txBox="1"/>
          <p:nvPr/>
        </p:nvSpPr>
        <p:spPr>
          <a:xfrm>
            <a:off x="705137" y="908720"/>
            <a:ext cx="7236296" cy="1200329"/>
          </a:xfrm>
          <a:prstGeom prst="rect">
            <a:avLst/>
          </a:prstGeom>
          <a:noFill/>
        </p:spPr>
        <p:txBody>
          <a:bodyPr wrap="square">
            <a:spAutoFit/>
          </a:bodyPr>
          <a:lstStyle/>
          <a:p>
            <a:r>
              <a:rPr lang="en-US" sz="2000" dirty="0"/>
              <a:t>2) </a:t>
            </a:r>
            <a:r>
              <a:rPr lang="en-US" sz="2400" b="1" dirty="0">
                <a:solidFill>
                  <a:srgbClr val="FF0000"/>
                </a:solidFill>
              </a:rPr>
              <a:t>Soft margin SVM:  </a:t>
            </a:r>
            <a:r>
              <a:rPr lang="en-US" sz="2400" dirty="0"/>
              <a:t>is suitable for cases where the data may not be perfectly separable or </a:t>
            </a:r>
            <a:r>
              <a:rPr lang="en-US" sz="2400" dirty="0">
                <a:solidFill>
                  <a:srgbClr val="0000CC"/>
                </a:solidFill>
              </a:rPr>
              <a:t>contains noise or outliers.</a:t>
            </a:r>
          </a:p>
        </p:txBody>
      </p:sp>
    </p:spTree>
    <p:extLst>
      <p:ext uri="{BB962C8B-B14F-4D97-AF65-F5344CB8AC3E}">
        <p14:creationId xmlns:p14="http://schemas.microsoft.com/office/powerpoint/2010/main" val="987677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28CAC5A-135F-D87A-73E9-7940073D1915}"/>
              </a:ext>
            </a:extLst>
          </p:cNvPr>
          <p:cNvPicPr>
            <a:picLocks noGrp="1" noChangeAspect="1"/>
          </p:cNvPicPr>
          <p:nvPr>
            <p:ph idx="1"/>
          </p:nvPr>
        </p:nvPicPr>
        <p:blipFill>
          <a:blip r:embed="rId2"/>
          <a:stretch>
            <a:fillRect/>
          </a:stretch>
        </p:blipFill>
        <p:spPr>
          <a:xfrm>
            <a:off x="143508" y="2245514"/>
            <a:ext cx="8856984" cy="3456385"/>
          </a:xfrm>
          <a:prstGeom prst="rect">
            <a:avLst/>
          </a:prstGeom>
        </p:spPr>
      </p:pic>
      <p:pic>
        <p:nvPicPr>
          <p:cNvPr id="5" name="Picture 4">
            <a:extLst>
              <a:ext uri="{FF2B5EF4-FFF2-40B4-BE49-F238E27FC236}">
                <a16:creationId xmlns:a16="http://schemas.microsoft.com/office/drawing/2014/main" id="{A186CA13-60C5-FE1A-47B7-CCF799975E5B}"/>
              </a:ext>
            </a:extLst>
          </p:cNvPr>
          <p:cNvPicPr>
            <a:picLocks noChangeAspect="1"/>
          </p:cNvPicPr>
          <p:nvPr/>
        </p:nvPicPr>
        <p:blipFill>
          <a:blip r:embed="rId3"/>
          <a:stretch>
            <a:fillRect/>
          </a:stretch>
        </p:blipFill>
        <p:spPr>
          <a:xfrm>
            <a:off x="1979712" y="332656"/>
            <a:ext cx="5560034" cy="859611"/>
          </a:xfrm>
          <a:prstGeom prst="rect">
            <a:avLst/>
          </a:prstGeom>
        </p:spPr>
      </p:pic>
      <p:sp>
        <p:nvSpPr>
          <p:cNvPr id="2" name="TextBox 1">
            <a:extLst>
              <a:ext uri="{FF2B5EF4-FFF2-40B4-BE49-F238E27FC236}">
                <a16:creationId xmlns:a16="http://schemas.microsoft.com/office/drawing/2014/main" id="{3D0C7CD9-8B0E-474B-F782-C80A419C6159}"/>
              </a:ext>
            </a:extLst>
          </p:cNvPr>
          <p:cNvSpPr txBox="1"/>
          <p:nvPr/>
        </p:nvSpPr>
        <p:spPr>
          <a:xfrm>
            <a:off x="2627784" y="2060848"/>
            <a:ext cx="1656184" cy="369332"/>
          </a:xfrm>
          <a:prstGeom prst="rect">
            <a:avLst/>
          </a:prstGeom>
          <a:noFill/>
        </p:spPr>
        <p:txBody>
          <a:bodyPr wrap="square" rtlCol="0">
            <a:spAutoFit/>
          </a:bodyPr>
          <a:lstStyle/>
          <a:p>
            <a:r>
              <a:rPr lang="en-IN" b="1" dirty="0">
                <a:solidFill>
                  <a:srgbClr val="FF0000"/>
                </a:solidFill>
              </a:rPr>
              <a:t>Positive class</a:t>
            </a:r>
          </a:p>
        </p:txBody>
      </p:sp>
      <p:sp>
        <p:nvSpPr>
          <p:cNvPr id="3" name="TextBox 2">
            <a:extLst>
              <a:ext uri="{FF2B5EF4-FFF2-40B4-BE49-F238E27FC236}">
                <a16:creationId xmlns:a16="http://schemas.microsoft.com/office/drawing/2014/main" id="{FE2A0BCB-2AF1-3704-460E-98A3E07BCD32}"/>
              </a:ext>
            </a:extLst>
          </p:cNvPr>
          <p:cNvSpPr txBox="1"/>
          <p:nvPr/>
        </p:nvSpPr>
        <p:spPr>
          <a:xfrm>
            <a:off x="539552" y="5427436"/>
            <a:ext cx="1656184" cy="369332"/>
          </a:xfrm>
          <a:prstGeom prst="rect">
            <a:avLst/>
          </a:prstGeom>
          <a:noFill/>
        </p:spPr>
        <p:txBody>
          <a:bodyPr wrap="square" rtlCol="0">
            <a:spAutoFit/>
          </a:bodyPr>
          <a:lstStyle/>
          <a:p>
            <a:r>
              <a:rPr lang="en-IN" b="1" dirty="0">
                <a:solidFill>
                  <a:srgbClr val="FF0000"/>
                </a:solidFill>
              </a:rPr>
              <a:t>Negative class</a:t>
            </a:r>
          </a:p>
        </p:txBody>
      </p:sp>
      <p:sp>
        <p:nvSpPr>
          <p:cNvPr id="6" name="TextBox 5">
            <a:extLst>
              <a:ext uri="{FF2B5EF4-FFF2-40B4-BE49-F238E27FC236}">
                <a16:creationId xmlns:a16="http://schemas.microsoft.com/office/drawing/2014/main" id="{0C596D3E-C856-F910-6A9D-656874FDFC81}"/>
              </a:ext>
            </a:extLst>
          </p:cNvPr>
          <p:cNvSpPr txBox="1"/>
          <p:nvPr/>
        </p:nvSpPr>
        <p:spPr>
          <a:xfrm>
            <a:off x="1979712" y="5877272"/>
            <a:ext cx="1080120" cy="369332"/>
          </a:xfrm>
          <a:prstGeom prst="rect">
            <a:avLst/>
          </a:prstGeom>
          <a:noFill/>
        </p:spPr>
        <p:txBody>
          <a:bodyPr wrap="square" rtlCol="0">
            <a:spAutoFit/>
          </a:bodyPr>
          <a:lstStyle/>
          <a:p>
            <a:r>
              <a:rPr lang="en-IN" dirty="0"/>
              <a:t>Fig. a</a:t>
            </a:r>
          </a:p>
        </p:txBody>
      </p:sp>
      <p:sp>
        <p:nvSpPr>
          <p:cNvPr id="7" name="TextBox 6">
            <a:extLst>
              <a:ext uri="{FF2B5EF4-FFF2-40B4-BE49-F238E27FC236}">
                <a16:creationId xmlns:a16="http://schemas.microsoft.com/office/drawing/2014/main" id="{CF2DF0DD-BE0C-CE5B-1A1D-52D4B1D85BE9}"/>
              </a:ext>
            </a:extLst>
          </p:cNvPr>
          <p:cNvSpPr txBox="1"/>
          <p:nvPr/>
        </p:nvSpPr>
        <p:spPr>
          <a:xfrm>
            <a:off x="6084168" y="5701899"/>
            <a:ext cx="1368152" cy="369332"/>
          </a:xfrm>
          <a:prstGeom prst="rect">
            <a:avLst/>
          </a:prstGeom>
          <a:noFill/>
        </p:spPr>
        <p:txBody>
          <a:bodyPr wrap="square" rtlCol="0">
            <a:spAutoFit/>
          </a:bodyPr>
          <a:lstStyle/>
          <a:p>
            <a:r>
              <a:rPr lang="en-IN" dirty="0"/>
              <a:t>Fig. b</a:t>
            </a:r>
          </a:p>
        </p:txBody>
      </p:sp>
      <p:sp>
        <p:nvSpPr>
          <p:cNvPr id="8" name="TextBox 7">
            <a:extLst>
              <a:ext uri="{FF2B5EF4-FFF2-40B4-BE49-F238E27FC236}">
                <a16:creationId xmlns:a16="http://schemas.microsoft.com/office/drawing/2014/main" id="{F291A8C3-D1A4-9A23-ADAF-5E48FE2EFD30}"/>
              </a:ext>
            </a:extLst>
          </p:cNvPr>
          <p:cNvSpPr txBox="1"/>
          <p:nvPr/>
        </p:nvSpPr>
        <p:spPr>
          <a:xfrm>
            <a:off x="3563888" y="6071231"/>
            <a:ext cx="4104456" cy="369332"/>
          </a:xfrm>
          <a:prstGeom prst="rect">
            <a:avLst/>
          </a:prstGeom>
          <a:noFill/>
        </p:spPr>
        <p:txBody>
          <a:bodyPr wrap="square" rtlCol="0">
            <a:spAutoFit/>
          </a:bodyPr>
          <a:lstStyle/>
          <a:p>
            <a:r>
              <a:rPr lang="en-IN" dirty="0"/>
              <a:t>Goal is to design a  good hyperplane </a:t>
            </a:r>
          </a:p>
        </p:txBody>
      </p:sp>
      <p:sp>
        <p:nvSpPr>
          <p:cNvPr id="10" name="TextBox 9">
            <a:extLst>
              <a:ext uri="{FF2B5EF4-FFF2-40B4-BE49-F238E27FC236}">
                <a16:creationId xmlns:a16="http://schemas.microsoft.com/office/drawing/2014/main" id="{DB5A25A1-E208-3E05-C33E-773DAC8249AA}"/>
              </a:ext>
            </a:extLst>
          </p:cNvPr>
          <p:cNvSpPr txBox="1"/>
          <p:nvPr/>
        </p:nvSpPr>
        <p:spPr>
          <a:xfrm>
            <a:off x="501586" y="1244868"/>
            <a:ext cx="8140827" cy="369332"/>
          </a:xfrm>
          <a:prstGeom prst="rect">
            <a:avLst/>
          </a:prstGeom>
          <a:solidFill>
            <a:schemeClr val="tx2">
              <a:lumMod val="20000"/>
              <a:lumOff val="80000"/>
            </a:schemeClr>
          </a:solidFill>
        </p:spPr>
        <p:txBody>
          <a:bodyPr wrap="square">
            <a:spAutoFit/>
          </a:bodyPr>
          <a:lstStyle/>
          <a:p>
            <a:r>
              <a:rPr lang="en-US" b="1" dirty="0"/>
              <a:t>Basic idea is to find the hyper-plane that differentiate the two classes very well.</a:t>
            </a:r>
          </a:p>
        </p:txBody>
      </p:sp>
    </p:spTree>
    <p:extLst>
      <p:ext uri="{BB962C8B-B14F-4D97-AF65-F5344CB8AC3E}">
        <p14:creationId xmlns:p14="http://schemas.microsoft.com/office/powerpoint/2010/main" val="27262955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39718"/>
          </a:xfrm>
        </p:spPr>
        <p:txBody>
          <a:bodyPr>
            <a:noAutofit/>
          </a:bodyPr>
          <a:lstStyle/>
          <a:p>
            <a:r>
              <a:rPr lang="en-US" sz="3200" b="1" dirty="0">
                <a:solidFill>
                  <a:srgbClr val="0000CC"/>
                </a:solidFill>
              </a:rPr>
              <a:t>soft margin hyper plane</a:t>
            </a:r>
            <a:endParaRPr lang="en-IN" sz="3200" b="1" dirty="0">
              <a:solidFill>
                <a:srgbClr val="0000CC"/>
              </a:solidFill>
            </a:endParaRPr>
          </a:p>
        </p:txBody>
      </p:sp>
      <p:sp>
        <p:nvSpPr>
          <p:cNvPr id="3" name="Content Placeholder 2"/>
          <p:cNvSpPr>
            <a:spLocks noGrp="1"/>
          </p:cNvSpPr>
          <p:nvPr>
            <p:ph idx="1"/>
          </p:nvPr>
        </p:nvSpPr>
        <p:spPr>
          <a:xfrm>
            <a:off x="457200" y="1142984"/>
            <a:ext cx="8686800" cy="5715016"/>
          </a:xfrm>
        </p:spPr>
        <p:txBody>
          <a:bodyPr>
            <a:normAutofit/>
          </a:bodyPr>
          <a:lstStyle/>
          <a:p>
            <a:r>
              <a:rPr lang="en-US" sz="2400" dirty="0"/>
              <a:t>If the </a:t>
            </a:r>
            <a:r>
              <a:rPr lang="en-US" sz="2400" dirty="0">
                <a:solidFill>
                  <a:srgbClr val="0000CC"/>
                </a:solidFill>
              </a:rPr>
              <a:t>data </a:t>
            </a:r>
            <a:r>
              <a:rPr lang="en-US" sz="2400" u="sng" dirty="0">
                <a:solidFill>
                  <a:srgbClr val="0000CC"/>
                </a:solidFill>
              </a:rPr>
              <a:t>is not linearly separable</a:t>
            </a:r>
            <a:r>
              <a:rPr lang="en-US" sz="2400" dirty="0"/>
              <a:t>, the earlier method(hard margin) will not work.</a:t>
            </a:r>
          </a:p>
          <a:p>
            <a:r>
              <a:rPr lang="en-US" sz="2400" dirty="0"/>
              <a:t>( </a:t>
            </a:r>
            <a:r>
              <a:rPr lang="en-US" sz="2400" dirty="0" err="1"/>
              <a:t>ie</a:t>
            </a:r>
            <a:r>
              <a:rPr lang="en-US" sz="2400" dirty="0"/>
              <a:t>, </a:t>
            </a:r>
            <a:r>
              <a:rPr lang="en-US" sz="2400" i="1" dirty="0">
                <a:latin typeface="Aparajita" panose="02020603050405020304" pitchFamily="18" charset="0"/>
                <a:cs typeface="Aparajita" panose="02020603050405020304" pitchFamily="18" charset="0"/>
              </a:rPr>
              <a:t>data </a:t>
            </a:r>
            <a:r>
              <a:rPr lang="en-US" sz="2400" b="1" i="1" dirty="0">
                <a:latin typeface="Aparajita" panose="02020603050405020304" pitchFamily="18" charset="0"/>
                <a:cs typeface="Aparajita" panose="02020603050405020304" pitchFamily="18" charset="0"/>
              </a:rPr>
              <a:t>contain outliers or noise measurements</a:t>
            </a:r>
            <a:r>
              <a:rPr lang="en-US" sz="2400" dirty="0"/>
              <a:t>)</a:t>
            </a:r>
          </a:p>
          <a:p>
            <a:pPr marL="0" indent="0">
              <a:buNone/>
            </a:pPr>
            <a:endParaRPr lang="en-US" sz="2400" dirty="0"/>
          </a:p>
          <a:p>
            <a:r>
              <a:rPr lang="en-US" sz="2400" i="1" dirty="0"/>
              <a:t>We define a </a:t>
            </a:r>
            <a:r>
              <a:rPr lang="en-US" sz="2400" b="1" i="1" u="sng" dirty="0">
                <a:solidFill>
                  <a:srgbClr val="0000CC"/>
                </a:solidFill>
              </a:rPr>
              <a:t>slack variables</a:t>
            </a:r>
            <a:r>
              <a:rPr lang="en-US" sz="2400" b="1" u="sng" dirty="0">
                <a:solidFill>
                  <a:srgbClr val="0000CC"/>
                </a:solidFill>
              </a:rPr>
              <a:t> </a:t>
            </a:r>
            <a:r>
              <a:rPr lang="el-GR" sz="2400" b="1" i="1" u="sng" dirty="0">
                <a:solidFill>
                  <a:srgbClr val="0000CC"/>
                </a:solidFill>
                <a:cs typeface="Times New Roman" pitchFamily="18" charset="0"/>
              </a:rPr>
              <a:t>ξ</a:t>
            </a:r>
            <a:r>
              <a:rPr lang="en-US" sz="2400" b="1" i="1" u="sng" baseline="-25000" dirty="0" err="1">
                <a:solidFill>
                  <a:srgbClr val="0000CC"/>
                </a:solidFill>
                <a:cs typeface="Times New Roman" pitchFamily="18" charset="0"/>
              </a:rPr>
              <a:t>i,</a:t>
            </a:r>
            <a:r>
              <a:rPr lang="en-US" sz="2400" i="1" dirty="0" err="1">
                <a:cs typeface="Times New Roman" pitchFamily="18" charset="0"/>
              </a:rPr>
              <a:t>which</a:t>
            </a:r>
            <a:r>
              <a:rPr lang="en-US" sz="2400" i="1" dirty="0">
                <a:cs typeface="Times New Roman" pitchFamily="18" charset="0"/>
              </a:rPr>
              <a:t> store the deviation from the margin.</a:t>
            </a:r>
          </a:p>
          <a:p>
            <a:endParaRPr lang="en-IN" sz="2400" dirty="0"/>
          </a:p>
        </p:txBody>
      </p:sp>
      <p:pic>
        <p:nvPicPr>
          <p:cNvPr id="27652" name="Picture 4"/>
          <p:cNvPicPr>
            <a:picLocks noChangeAspect="1" noChangeArrowheads="1"/>
          </p:cNvPicPr>
          <p:nvPr/>
        </p:nvPicPr>
        <p:blipFill>
          <a:blip r:embed="rId2"/>
          <a:srcRect/>
          <a:stretch>
            <a:fillRect/>
          </a:stretch>
        </p:blipFill>
        <p:spPr bwMode="auto">
          <a:xfrm>
            <a:off x="1907704" y="3284984"/>
            <a:ext cx="5383814" cy="3672408"/>
          </a:xfrm>
          <a:prstGeom prst="rect">
            <a:avLst/>
          </a:prstGeom>
          <a:noFill/>
          <a:ln w="9525">
            <a:noFill/>
            <a:miter lim="800000"/>
            <a:headEnd/>
            <a:tailEnd/>
          </a:ln>
          <a:effectLst/>
        </p:spPr>
      </p:pic>
      <p:cxnSp>
        <p:nvCxnSpPr>
          <p:cNvPr id="10" name="Connector: Elbow 9">
            <a:extLst>
              <a:ext uri="{FF2B5EF4-FFF2-40B4-BE49-F238E27FC236}">
                <a16:creationId xmlns:a16="http://schemas.microsoft.com/office/drawing/2014/main" id="{E9145577-2C76-3BF3-DB18-92C7A5FA468B}"/>
              </a:ext>
            </a:extLst>
          </p:cNvPr>
          <p:cNvCxnSpPr/>
          <p:nvPr/>
        </p:nvCxnSpPr>
        <p:spPr>
          <a:xfrm>
            <a:off x="5364088" y="5715016"/>
            <a:ext cx="2448272" cy="378280"/>
          </a:xfrm>
          <a:prstGeom prst="bentConnector3">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315A6F3-507D-67E6-9F05-03EC3055419B}"/>
              </a:ext>
            </a:extLst>
          </p:cNvPr>
          <p:cNvSpPr txBox="1"/>
          <p:nvPr/>
        </p:nvSpPr>
        <p:spPr>
          <a:xfrm>
            <a:off x="7826280" y="5905352"/>
            <a:ext cx="1210216" cy="369332"/>
          </a:xfrm>
          <a:prstGeom prst="rect">
            <a:avLst/>
          </a:prstGeom>
          <a:noFill/>
        </p:spPr>
        <p:txBody>
          <a:bodyPr wrap="square" rtlCol="0">
            <a:spAutoFit/>
          </a:bodyPr>
          <a:lstStyle/>
          <a:p>
            <a:r>
              <a:rPr lang="en-IN" b="1" dirty="0">
                <a:solidFill>
                  <a:srgbClr val="C00000"/>
                </a:solidFill>
              </a:rPr>
              <a:t>Noise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a:xfrm>
            <a:off x="457200" y="274638"/>
            <a:ext cx="8229600" cy="582594"/>
          </a:xfrm>
        </p:spPr>
        <p:txBody>
          <a:bodyPr>
            <a:normAutofit/>
          </a:bodyPr>
          <a:lstStyle/>
          <a:p>
            <a:r>
              <a:rPr lang="en-US" sz="3200" dirty="0">
                <a:solidFill>
                  <a:srgbClr val="0000CC"/>
                </a:solidFill>
              </a:rPr>
              <a:t>Soft Margin Hyperplane--mathematically</a:t>
            </a:r>
          </a:p>
        </p:txBody>
      </p:sp>
      <p:sp>
        <p:nvSpPr>
          <p:cNvPr id="185347" name="Rectangle 3"/>
          <p:cNvSpPr>
            <a:spLocks noGrp="1" noChangeArrowheads="1"/>
          </p:cNvSpPr>
          <p:nvPr>
            <p:ph type="body" idx="1"/>
          </p:nvPr>
        </p:nvSpPr>
        <p:spPr>
          <a:xfrm>
            <a:off x="457200" y="1142984"/>
            <a:ext cx="8229600" cy="5715016"/>
          </a:xfrm>
        </p:spPr>
        <p:txBody>
          <a:bodyPr/>
          <a:lstStyle/>
          <a:p>
            <a:r>
              <a:rPr lang="en-US" dirty="0">
                <a:latin typeface="Symbol" pitchFamily="18" charset="2"/>
              </a:rPr>
              <a:t>x</a:t>
            </a:r>
            <a:r>
              <a:rPr lang="en-US" baseline="-25000" dirty="0"/>
              <a:t>i</a:t>
            </a:r>
            <a:r>
              <a:rPr lang="en-US" dirty="0"/>
              <a:t> are just “slack variables” in optimization theory</a:t>
            </a:r>
          </a:p>
          <a:p>
            <a:endParaRPr lang="en-US" dirty="0"/>
          </a:p>
        </p:txBody>
      </p:sp>
      <p:pic>
        <p:nvPicPr>
          <p:cNvPr id="185349" name="Picture 5" descr="txp_fig.png"/>
          <p:cNvPicPr>
            <a:picLocks noChangeAspect="1" noChangeArrowheads="1"/>
          </p:cNvPicPr>
          <p:nvPr>
            <p:custDataLst>
              <p:tags r:id="rId1"/>
            </p:custDataLst>
          </p:nvPr>
        </p:nvPicPr>
        <p:blipFill>
          <a:blip r:embed="rId3"/>
          <a:srcRect/>
          <a:stretch>
            <a:fillRect/>
          </a:stretch>
        </p:blipFill>
        <p:spPr bwMode="auto">
          <a:xfrm>
            <a:off x="2915816" y="2206914"/>
            <a:ext cx="4157662" cy="1160462"/>
          </a:xfrm>
          <a:prstGeom prst="rect">
            <a:avLst/>
          </a:prstGeom>
          <a:noFill/>
          <a:ln w="9525">
            <a:noFill/>
            <a:miter lim="800000"/>
            <a:headEnd/>
            <a:tailEnd/>
          </a:ln>
          <a:effectLst/>
        </p:spPr>
      </p:pic>
      <p:sp>
        <p:nvSpPr>
          <p:cNvPr id="5" name="TextBox 4">
            <a:extLst>
              <a:ext uri="{FF2B5EF4-FFF2-40B4-BE49-F238E27FC236}">
                <a16:creationId xmlns:a16="http://schemas.microsoft.com/office/drawing/2014/main" id="{F4AE572F-4C94-CE91-DF8B-15E5CCD757DA}"/>
              </a:ext>
            </a:extLst>
          </p:cNvPr>
          <p:cNvSpPr txBox="1"/>
          <p:nvPr/>
        </p:nvSpPr>
        <p:spPr>
          <a:xfrm>
            <a:off x="224136" y="3653128"/>
            <a:ext cx="8406680" cy="1754326"/>
          </a:xfrm>
          <a:prstGeom prst="rect">
            <a:avLst/>
          </a:prstGeom>
          <a:noFill/>
        </p:spPr>
        <p:txBody>
          <a:bodyPr wrap="square">
            <a:spAutoFit/>
          </a:bodyPr>
          <a:lstStyle/>
          <a:p>
            <a:r>
              <a:rPr lang="en-US" dirty="0"/>
              <a:t>The variable</a:t>
            </a:r>
          </a:p>
          <a:p>
            <a:r>
              <a:rPr lang="en-US" dirty="0"/>
              <a:t>ξ allows more flexibility in our model. It has the following interpretations:</a:t>
            </a:r>
          </a:p>
          <a:p>
            <a:r>
              <a:rPr lang="en-US" dirty="0"/>
              <a:t>1.</a:t>
            </a:r>
          </a:p>
          <a:p>
            <a:r>
              <a:rPr lang="en-US" b="1" dirty="0">
                <a:solidFill>
                  <a:srgbClr val="FF0000"/>
                </a:solidFill>
              </a:rPr>
              <a:t>𝜉𝑖=0</a:t>
            </a:r>
            <a:r>
              <a:rPr lang="en-US" b="1" dirty="0"/>
              <a:t>: This means that </a:t>
            </a:r>
            <a:r>
              <a:rPr lang="en-US" b="1" dirty="0">
                <a:solidFill>
                  <a:srgbClr val="FF0000"/>
                </a:solidFill>
              </a:rPr>
              <a:t>𝑋𝑖 is correctly classified </a:t>
            </a:r>
            <a:r>
              <a:rPr lang="en-US" dirty="0"/>
              <a:t>and this data point is on the correct side of the hyperplane and away</a:t>
            </a:r>
          </a:p>
          <a:p>
            <a:r>
              <a:rPr lang="en-US" dirty="0"/>
              <a:t>from the margin.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E835FC1-81AE-EA9A-061D-8CEEF1E7B50A}"/>
              </a:ext>
            </a:extLst>
          </p:cNvPr>
          <p:cNvPicPr>
            <a:picLocks noChangeAspect="1"/>
          </p:cNvPicPr>
          <p:nvPr/>
        </p:nvPicPr>
        <p:blipFill rotWithShape="1">
          <a:blip r:embed="rId2"/>
          <a:srcRect b="34017"/>
          <a:stretch/>
        </p:blipFill>
        <p:spPr>
          <a:xfrm>
            <a:off x="179512" y="206064"/>
            <a:ext cx="8533712"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13" name="Content Placeholder 12">
            <a:extLst>
              <a:ext uri="{FF2B5EF4-FFF2-40B4-BE49-F238E27FC236}">
                <a16:creationId xmlns:a16="http://schemas.microsoft.com/office/drawing/2014/main" id="{58F0B8BA-80E7-FABA-A72A-1CAC726F9660}"/>
              </a:ext>
            </a:extLst>
          </p:cNvPr>
          <p:cNvSpPr>
            <a:spLocks noGrp="1"/>
          </p:cNvSpPr>
          <p:nvPr>
            <p:ph idx="1"/>
          </p:nvPr>
        </p:nvSpPr>
        <p:spPr>
          <a:xfrm>
            <a:off x="395536" y="4221088"/>
            <a:ext cx="7198236" cy="2452687"/>
          </a:xfrm>
        </p:spPr>
        <p:txBody>
          <a:bodyPr vert="horz" lIns="91440" tIns="45720" rIns="91440" bIns="45720" rtlCol="0" anchor="ctr">
            <a:normAutofit/>
          </a:bodyPr>
          <a:lstStyle/>
          <a:p>
            <a:pPr indent="-228600">
              <a:lnSpc>
                <a:spcPct val="90000"/>
              </a:lnSpc>
            </a:pPr>
            <a:r>
              <a:rPr lang="en-US" sz="2400" b="1" dirty="0">
                <a:solidFill>
                  <a:srgbClr val="0000CC"/>
                </a:solidFill>
              </a:rPr>
              <a:t>0&lt; 𝜉𝑖&lt;1</a:t>
            </a:r>
            <a:r>
              <a:rPr lang="en-US" sz="2400" dirty="0">
                <a:solidFill>
                  <a:srgbClr val="0000CC"/>
                </a:solidFill>
              </a:rPr>
              <a:t>: </a:t>
            </a:r>
            <a:r>
              <a:rPr lang="en-US" sz="2400" dirty="0"/>
              <a:t>When this condition </a:t>
            </a:r>
            <a:r>
              <a:rPr lang="en-US" sz="2400" dirty="0">
                <a:solidFill>
                  <a:srgbClr val="FF0000"/>
                </a:solidFill>
              </a:rPr>
              <a:t>is 𝑋𝑖 lies on the correct side of the hyperplane but inside the margin</a:t>
            </a:r>
            <a:r>
              <a:rPr lang="en-US" sz="2400" dirty="0"/>
              <a:t>.</a:t>
            </a:r>
          </a:p>
          <a:p>
            <a:pPr marL="114300" indent="0">
              <a:lnSpc>
                <a:spcPct val="90000"/>
              </a:lnSpc>
              <a:buNone/>
            </a:pPr>
            <a:endParaRPr lang="en-US" sz="2400" dirty="0"/>
          </a:p>
          <a:p>
            <a:pPr indent="-228600">
              <a:lnSpc>
                <a:spcPct val="90000"/>
              </a:lnSpc>
            </a:pPr>
            <a:r>
              <a:rPr lang="en-US" sz="2400" b="1" dirty="0">
                <a:solidFill>
                  <a:srgbClr val="0000CC"/>
                </a:solidFill>
              </a:rPr>
              <a:t>𝜉𝑖&gt;0: </a:t>
            </a:r>
            <a:r>
              <a:rPr lang="en-US" sz="2400" dirty="0">
                <a:solidFill>
                  <a:srgbClr val="FF0000"/>
                </a:solidFill>
              </a:rPr>
              <a:t>Satisfying this condition implies that 𝑋𝑖 is misclassified</a:t>
            </a:r>
            <a:r>
              <a:rPr lang="en-US" sz="2400" dirty="0"/>
              <a:t>.</a:t>
            </a:r>
          </a:p>
        </p:txBody>
      </p:sp>
    </p:spTree>
    <p:extLst>
      <p:ext uri="{BB962C8B-B14F-4D97-AF65-F5344CB8AC3E}">
        <p14:creationId xmlns:p14="http://schemas.microsoft.com/office/powerpoint/2010/main" val="40478675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C8C42F-D146-2994-F36A-E7DC96ECE3AB}"/>
              </a:ext>
            </a:extLst>
          </p:cNvPr>
          <p:cNvSpPr>
            <a:spLocks noGrp="1"/>
          </p:cNvSpPr>
          <p:nvPr>
            <p:ph idx="1"/>
          </p:nvPr>
        </p:nvSpPr>
        <p:spPr>
          <a:xfrm>
            <a:off x="457200" y="407903"/>
            <a:ext cx="8229600" cy="4525963"/>
          </a:xfrm>
        </p:spPr>
        <p:txBody>
          <a:bodyPr/>
          <a:lstStyle/>
          <a:p>
            <a:r>
              <a:rPr lang="en-US" dirty="0">
                <a:solidFill>
                  <a:srgbClr val="FF0000"/>
                </a:solidFill>
              </a:rPr>
              <a:t>Soft margin SVM</a:t>
            </a:r>
            <a:r>
              <a:rPr lang="en-US" dirty="0"/>
              <a:t>, also known </a:t>
            </a:r>
            <a:r>
              <a:rPr lang="en-US" dirty="0">
                <a:solidFill>
                  <a:srgbClr val="FF0000"/>
                </a:solidFill>
              </a:rPr>
              <a:t>as C-SVM</a:t>
            </a:r>
            <a:r>
              <a:rPr lang="en-US" dirty="0"/>
              <a:t> (</a:t>
            </a:r>
            <a:r>
              <a:rPr lang="en-US" dirty="0">
                <a:solidFill>
                  <a:srgbClr val="0000CC"/>
                </a:solidFill>
              </a:rPr>
              <a:t>C for the regularization parameter</a:t>
            </a:r>
            <a:r>
              <a:rPr lang="en-US" dirty="0"/>
              <a:t>)</a:t>
            </a:r>
            <a:endParaRPr lang="en-IN" dirty="0"/>
          </a:p>
        </p:txBody>
      </p:sp>
      <p:pic>
        <p:nvPicPr>
          <p:cNvPr id="4" name="Picture 3">
            <a:extLst>
              <a:ext uri="{FF2B5EF4-FFF2-40B4-BE49-F238E27FC236}">
                <a16:creationId xmlns:a16="http://schemas.microsoft.com/office/drawing/2014/main" id="{D5CA08F8-F38C-9FB5-4FF5-2E5354FE8E4E}"/>
              </a:ext>
            </a:extLst>
          </p:cNvPr>
          <p:cNvPicPr>
            <a:picLocks noChangeAspect="1"/>
          </p:cNvPicPr>
          <p:nvPr/>
        </p:nvPicPr>
        <p:blipFill>
          <a:blip r:embed="rId2"/>
          <a:stretch>
            <a:fillRect/>
          </a:stretch>
        </p:blipFill>
        <p:spPr>
          <a:xfrm>
            <a:off x="32725" y="1728580"/>
            <a:ext cx="8881329" cy="3400840"/>
          </a:xfrm>
          <a:prstGeom prst="rect">
            <a:avLst/>
          </a:prstGeom>
        </p:spPr>
      </p:pic>
      <p:sp>
        <p:nvSpPr>
          <p:cNvPr id="7" name="TextBox 6">
            <a:extLst>
              <a:ext uri="{FF2B5EF4-FFF2-40B4-BE49-F238E27FC236}">
                <a16:creationId xmlns:a16="http://schemas.microsoft.com/office/drawing/2014/main" id="{73451FD9-41CB-A134-F24F-AA2F0FBCE984}"/>
              </a:ext>
            </a:extLst>
          </p:cNvPr>
          <p:cNvSpPr txBox="1"/>
          <p:nvPr/>
        </p:nvSpPr>
        <p:spPr>
          <a:xfrm>
            <a:off x="1043608" y="5623155"/>
            <a:ext cx="7272808" cy="1200329"/>
          </a:xfrm>
          <a:prstGeom prst="rect">
            <a:avLst/>
          </a:prstGeom>
          <a:noFill/>
        </p:spPr>
        <p:txBody>
          <a:bodyPr wrap="square">
            <a:spAutoFit/>
          </a:bodyPr>
          <a:lstStyle/>
          <a:p>
            <a:r>
              <a:rPr lang="en-US" b="1" dirty="0">
                <a:solidFill>
                  <a:srgbClr val="0000CC"/>
                </a:solidFill>
              </a:rPr>
              <a:t>As the value of C increases the margin decreases thus Hard SVM.</a:t>
            </a:r>
          </a:p>
          <a:p>
            <a:endParaRPr lang="en-US" b="1" dirty="0">
              <a:solidFill>
                <a:srgbClr val="0000CC"/>
              </a:solidFill>
            </a:endParaRPr>
          </a:p>
          <a:p>
            <a:endParaRPr lang="en-US" b="1" dirty="0">
              <a:solidFill>
                <a:srgbClr val="0000CC"/>
              </a:solidFill>
            </a:endParaRPr>
          </a:p>
          <a:p>
            <a:r>
              <a:rPr lang="en-US" b="1" dirty="0">
                <a:solidFill>
                  <a:srgbClr val="0000CC"/>
                </a:solidFill>
              </a:rPr>
              <a:t>If the values of C are very small the margin increases thus Soft margin VM.</a:t>
            </a:r>
            <a:endParaRPr lang="en-IN" b="1" dirty="0">
              <a:solidFill>
                <a:srgbClr val="0000CC"/>
              </a:solidFill>
            </a:endParaRPr>
          </a:p>
        </p:txBody>
      </p:sp>
    </p:spTree>
    <p:extLst>
      <p:ext uri="{BB962C8B-B14F-4D97-AF65-F5344CB8AC3E}">
        <p14:creationId xmlns:p14="http://schemas.microsoft.com/office/powerpoint/2010/main" val="2716840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897D2-C513-EC6E-C9AA-065DD4C60D04}"/>
              </a:ext>
            </a:extLst>
          </p:cNvPr>
          <p:cNvSpPr>
            <a:spLocks noGrp="1"/>
          </p:cNvSpPr>
          <p:nvPr>
            <p:ph type="title"/>
          </p:nvPr>
        </p:nvSpPr>
        <p:spPr>
          <a:xfrm>
            <a:off x="457200" y="274638"/>
            <a:ext cx="8229600" cy="634082"/>
          </a:xfrm>
        </p:spPr>
        <p:txBody>
          <a:bodyPr>
            <a:normAutofit fontScale="90000"/>
          </a:bodyPr>
          <a:lstStyle/>
          <a:p>
            <a:r>
              <a:rPr lang="en-IN" dirty="0"/>
              <a:t>C hyper parameter</a:t>
            </a:r>
          </a:p>
        </p:txBody>
      </p:sp>
      <p:pic>
        <p:nvPicPr>
          <p:cNvPr id="4" name="Content Placeholder 3">
            <a:extLst>
              <a:ext uri="{FF2B5EF4-FFF2-40B4-BE49-F238E27FC236}">
                <a16:creationId xmlns:a16="http://schemas.microsoft.com/office/drawing/2014/main" id="{810FF0AD-D3CE-EAD1-B23C-DAC01BD98C0C}"/>
              </a:ext>
            </a:extLst>
          </p:cNvPr>
          <p:cNvPicPr>
            <a:picLocks noGrp="1" noChangeAspect="1"/>
          </p:cNvPicPr>
          <p:nvPr>
            <p:ph idx="1"/>
          </p:nvPr>
        </p:nvPicPr>
        <p:blipFill>
          <a:blip r:embed="rId2"/>
          <a:stretch>
            <a:fillRect/>
          </a:stretch>
        </p:blipFill>
        <p:spPr>
          <a:xfrm>
            <a:off x="457200" y="1600200"/>
            <a:ext cx="8229600" cy="4525963"/>
          </a:xfrm>
          <a:prstGeom prst="rect">
            <a:avLst/>
          </a:prstGeom>
        </p:spPr>
      </p:pic>
    </p:spTree>
    <p:extLst>
      <p:ext uri="{BB962C8B-B14F-4D97-AF65-F5344CB8AC3E}">
        <p14:creationId xmlns:p14="http://schemas.microsoft.com/office/powerpoint/2010/main" val="9857150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E113704-1D84-A4E5-0897-56F77CA41931}"/>
              </a:ext>
            </a:extLst>
          </p:cNvPr>
          <p:cNvPicPr>
            <a:picLocks noGrp="1" noChangeAspect="1"/>
          </p:cNvPicPr>
          <p:nvPr>
            <p:ph idx="1"/>
          </p:nvPr>
        </p:nvPicPr>
        <p:blipFill>
          <a:blip r:embed="rId2"/>
          <a:stretch>
            <a:fillRect/>
          </a:stretch>
        </p:blipFill>
        <p:spPr>
          <a:xfrm>
            <a:off x="851720" y="1772816"/>
            <a:ext cx="7842653" cy="2667137"/>
          </a:xfrm>
        </p:spPr>
      </p:pic>
    </p:spTree>
    <p:extLst>
      <p:ext uri="{BB962C8B-B14F-4D97-AF65-F5344CB8AC3E}">
        <p14:creationId xmlns:p14="http://schemas.microsoft.com/office/powerpoint/2010/main" val="3599111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4FB52-8ADA-E950-72FA-65AFD5FAF189}"/>
              </a:ext>
            </a:extLst>
          </p:cNvPr>
          <p:cNvSpPr>
            <a:spLocks noGrp="1"/>
          </p:cNvSpPr>
          <p:nvPr>
            <p:ph type="title"/>
          </p:nvPr>
        </p:nvSpPr>
        <p:spPr>
          <a:xfrm>
            <a:off x="457200" y="274638"/>
            <a:ext cx="8229600" cy="562074"/>
          </a:xfrm>
        </p:spPr>
        <p:txBody>
          <a:bodyPr>
            <a:normAutofit fontScale="90000"/>
          </a:bodyPr>
          <a:lstStyle/>
          <a:p>
            <a:r>
              <a:rPr lang="en-IN" dirty="0"/>
              <a:t>SVM for Multiclass Setup:</a:t>
            </a:r>
          </a:p>
        </p:txBody>
      </p:sp>
      <p:pic>
        <p:nvPicPr>
          <p:cNvPr id="4" name="Content Placeholder 3">
            <a:extLst>
              <a:ext uri="{FF2B5EF4-FFF2-40B4-BE49-F238E27FC236}">
                <a16:creationId xmlns:a16="http://schemas.microsoft.com/office/drawing/2014/main" id="{5E366CFE-A8AA-3511-80C6-F81CA2E21B4C}"/>
              </a:ext>
            </a:extLst>
          </p:cNvPr>
          <p:cNvPicPr>
            <a:picLocks noGrp="1" noChangeAspect="1"/>
          </p:cNvPicPr>
          <p:nvPr>
            <p:ph idx="1"/>
          </p:nvPr>
        </p:nvPicPr>
        <p:blipFill>
          <a:blip r:embed="rId2"/>
          <a:stretch>
            <a:fillRect/>
          </a:stretch>
        </p:blipFill>
        <p:spPr>
          <a:xfrm>
            <a:off x="1511659" y="1121065"/>
            <a:ext cx="6048672" cy="3532071"/>
          </a:xfrm>
          <a:prstGeom prst="rect">
            <a:avLst/>
          </a:prstGeom>
        </p:spPr>
      </p:pic>
      <p:sp>
        <p:nvSpPr>
          <p:cNvPr id="6" name="TextBox 5">
            <a:extLst>
              <a:ext uri="{FF2B5EF4-FFF2-40B4-BE49-F238E27FC236}">
                <a16:creationId xmlns:a16="http://schemas.microsoft.com/office/drawing/2014/main" id="{8937D9C0-4AD1-BA99-DDDF-83CD19927074}"/>
              </a:ext>
            </a:extLst>
          </p:cNvPr>
          <p:cNvSpPr txBox="1"/>
          <p:nvPr/>
        </p:nvSpPr>
        <p:spPr>
          <a:xfrm>
            <a:off x="107504" y="4653136"/>
            <a:ext cx="8856983" cy="2185214"/>
          </a:xfrm>
          <a:prstGeom prst="rect">
            <a:avLst/>
          </a:prstGeom>
          <a:noFill/>
        </p:spPr>
        <p:txBody>
          <a:bodyPr wrap="square">
            <a:spAutoFit/>
          </a:bodyPr>
          <a:lstStyle/>
          <a:p>
            <a:r>
              <a:rPr lang="en-US" dirty="0"/>
              <a:t>Where we have more than two categories in “Output”. SVMs were originally designed for binary classification. When dealing with multiclass problems (more than two classes), there are approaches to extend SVMs, such as </a:t>
            </a:r>
          </a:p>
          <a:p>
            <a:endParaRPr lang="en-US" dirty="0"/>
          </a:p>
          <a:p>
            <a:r>
              <a:rPr lang="en-US" sz="2800" b="1" dirty="0">
                <a:solidFill>
                  <a:srgbClr val="FF0000"/>
                </a:solidFill>
              </a:rPr>
              <a:t>one-vs-one and one-vs-all (or one-vs-rest), </a:t>
            </a:r>
            <a:r>
              <a:rPr lang="en-US" dirty="0"/>
              <a:t>which allow SVMs to handle multiple classes by breaking down the problem into binary classification subproblems.</a:t>
            </a:r>
            <a:endParaRPr lang="en-IN" dirty="0"/>
          </a:p>
        </p:txBody>
      </p:sp>
    </p:spTree>
    <p:extLst>
      <p:ext uri="{BB962C8B-B14F-4D97-AF65-F5344CB8AC3E}">
        <p14:creationId xmlns:p14="http://schemas.microsoft.com/office/powerpoint/2010/main" val="31438755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F8A312-6867-CB5E-76E2-9F589C32C2CC}"/>
              </a:ext>
            </a:extLst>
          </p:cNvPr>
          <p:cNvSpPr>
            <a:spLocks noGrp="1"/>
          </p:cNvSpPr>
          <p:nvPr>
            <p:ph idx="1"/>
          </p:nvPr>
        </p:nvSpPr>
        <p:spPr>
          <a:xfrm>
            <a:off x="457200" y="343197"/>
            <a:ext cx="8229600" cy="4525963"/>
          </a:xfrm>
        </p:spPr>
        <p:txBody>
          <a:bodyPr/>
          <a:lstStyle/>
          <a:p>
            <a:r>
              <a:rPr lang="en-IN" dirty="0"/>
              <a:t>one-vs-all (or one-vs-rest)</a:t>
            </a:r>
          </a:p>
          <a:p>
            <a:endParaRPr lang="en-IN" dirty="0"/>
          </a:p>
        </p:txBody>
      </p:sp>
      <p:pic>
        <p:nvPicPr>
          <p:cNvPr id="5" name="Picture 4">
            <a:extLst>
              <a:ext uri="{FF2B5EF4-FFF2-40B4-BE49-F238E27FC236}">
                <a16:creationId xmlns:a16="http://schemas.microsoft.com/office/drawing/2014/main" id="{CEC2D4A8-FAB4-7A69-BC90-5AD9607930F1}"/>
              </a:ext>
            </a:extLst>
          </p:cNvPr>
          <p:cNvPicPr>
            <a:picLocks noChangeAspect="1"/>
          </p:cNvPicPr>
          <p:nvPr/>
        </p:nvPicPr>
        <p:blipFill>
          <a:blip r:embed="rId2"/>
          <a:stretch>
            <a:fillRect/>
          </a:stretch>
        </p:blipFill>
        <p:spPr>
          <a:xfrm>
            <a:off x="161764" y="1268760"/>
            <a:ext cx="8820472" cy="2376264"/>
          </a:xfrm>
          <a:prstGeom prst="rect">
            <a:avLst/>
          </a:prstGeom>
        </p:spPr>
      </p:pic>
      <p:pic>
        <p:nvPicPr>
          <p:cNvPr id="6" name="Picture 5">
            <a:extLst>
              <a:ext uri="{FF2B5EF4-FFF2-40B4-BE49-F238E27FC236}">
                <a16:creationId xmlns:a16="http://schemas.microsoft.com/office/drawing/2014/main" id="{399F5798-18B8-6955-CE4F-B14B3DC0AA65}"/>
              </a:ext>
            </a:extLst>
          </p:cNvPr>
          <p:cNvPicPr>
            <a:picLocks noChangeAspect="1"/>
          </p:cNvPicPr>
          <p:nvPr/>
        </p:nvPicPr>
        <p:blipFill>
          <a:blip r:embed="rId3"/>
          <a:stretch>
            <a:fillRect/>
          </a:stretch>
        </p:blipFill>
        <p:spPr>
          <a:xfrm>
            <a:off x="3779912" y="3713113"/>
            <a:ext cx="4579268" cy="2865313"/>
          </a:xfrm>
          <a:prstGeom prst="rect">
            <a:avLst/>
          </a:prstGeom>
        </p:spPr>
      </p:pic>
    </p:spTree>
    <p:extLst>
      <p:ext uri="{BB962C8B-B14F-4D97-AF65-F5344CB8AC3E}">
        <p14:creationId xmlns:p14="http://schemas.microsoft.com/office/powerpoint/2010/main" val="12897759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BC30C-9118-A0BC-B807-4D7B824C008B}"/>
              </a:ext>
            </a:extLst>
          </p:cNvPr>
          <p:cNvSpPr>
            <a:spLocks noGrp="1"/>
          </p:cNvSpPr>
          <p:nvPr>
            <p:ph type="title"/>
          </p:nvPr>
        </p:nvSpPr>
        <p:spPr>
          <a:xfrm>
            <a:off x="457200" y="0"/>
            <a:ext cx="8229600" cy="1143000"/>
          </a:xfrm>
        </p:spPr>
        <p:txBody>
          <a:bodyPr/>
          <a:lstStyle/>
          <a:p>
            <a:r>
              <a:rPr lang="en-US" dirty="0"/>
              <a:t>One Vs One</a:t>
            </a:r>
            <a:endParaRPr lang="en-IN" dirty="0"/>
          </a:p>
        </p:txBody>
      </p:sp>
      <p:pic>
        <p:nvPicPr>
          <p:cNvPr id="5" name="Content Placeholder 4">
            <a:extLst>
              <a:ext uri="{FF2B5EF4-FFF2-40B4-BE49-F238E27FC236}">
                <a16:creationId xmlns:a16="http://schemas.microsoft.com/office/drawing/2014/main" id="{DEDCF2F9-B26B-BE29-3592-4CA53DE06E5B}"/>
              </a:ext>
            </a:extLst>
          </p:cNvPr>
          <p:cNvPicPr>
            <a:picLocks noGrp="1" noChangeAspect="1"/>
          </p:cNvPicPr>
          <p:nvPr>
            <p:ph idx="1"/>
          </p:nvPr>
        </p:nvPicPr>
        <p:blipFill>
          <a:blip r:embed="rId2"/>
          <a:stretch>
            <a:fillRect/>
          </a:stretch>
        </p:blipFill>
        <p:spPr>
          <a:xfrm>
            <a:off x="6017" y="943271"/>
            <a:ext cx="6984775" cy="2623006"/>
          </a:xfrm>
        </p:spPr>
      </p:pic>
      <p:pic>
        <p:nvPicPr>
          <p:cNvPr id="6" name="Picture 5">
            <a:extLst>
              <a:ext uri="{FF2B5EF4-FFF2-40B4-BE49-F238E27FC236}">
                <a16:creationId xmlns:a16="http://schemas.microsoft.com/office/drawing/2014/main" id="{0246CE13-09C7-20C3-31EF-B020E062FA29}"/>
              </a:ext>
            </a:extLst>
          </p:cNvPr>
          <p:cNvPicPr>
            <a:picLocks noChangeAspect="1"/>
          </p:cNvPicPr>
          <p:nvPr/>
        </p:nvPicPr>
        <p:blipFill>
          <a:blip r:embed="rId3"/>
          <a:stretch>
            <a:fillRect/>
          </a:stretch>
        </p:blipFill>
        <p:spPr>
          <a:xfrm>
            <a:off x="3635896" y="1844824"/>
            <a:ext cx="5334743" cy="4896544"/>
          </a:xfrm>
          <a:prstGeom prst="rect">
            <a:avLst/>
          </a:prstGeom>
        </p:spPr>
      </p:pic>
    </p:spTree>
    <p:extLst>
      <p:ext uri="{BB962C8B-B14F-4D97-AF65-F5344CB8AC3E}">
        <p14:creationId xmlns:p14="http://schemas.microsoft.com/office/powerpoint/2010/main" val="19083559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D93A0-D6EA-DAA3-EE35-6D8BC0058246}"/>
              </a:ext>
            </a:extLst>
          </p:cNvPr>
          <p:cNvSpPr>
            <a:spLocks noGrp="1"/>
          </p:cNvSpPr>
          <p:nvPr>
            <p:ph type="title"/>
          </p:nvPr>
        </p:nvSpPr>
        <p:spPr>
          <a:xfrm>
            <a:off x="457200" y="274638"/>
            <a:ext cx="8229600" cy="706090"/>
          </a:xfrm>
        </p:spPr>
        <p:txBody>
          <a:bodyPr>
            <a:normAutofit/>
          </a:bodyPr>
          <a:lstStyle/>
          <a:p>
            <a:r>
              <a:rPr lang="en-US" sz="3200" dirty="0">
                <a:solidFill>
                  <a:srgbClr val="0000CC"/>
                </a:solidFill>
                <a:latin typeface="Times New Roman" panose="02020603050405020304" pitchFamily="18" charset="0"/>
                <a:cs typeface="Times New Roman" panose="02020603050405020304" pitchFamily="18" charset="0"/>
              </a:rPr>
              <a:t>PUBLIC DATASET</a:t>
            </a:r>
            <a:endParaRPr lang="en-IN" sz="3200" dirty="0">
              <a:solidFill>
                <a:srgbClr val="0000CC"/>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0DF8950-51AB-D8C6-21FB-B93C527B4F18}"/>
              </a:ext>
            </a:extLst>
          </p:cNvPr>
          <p:cNvSpPr>
            <a:spLocks noGrp="1"/>
          </p:cNvSpPr>
          <p:nvPr>
            <p:ph idx="1"/>
          </p:nvPr>
        </p:nvSpPr>
        <p:spPr>
          <a:xfrm>
            <a:off x="457200" y="1600200"/>
            <a:ext cx="8229600" cy="5069160"/>
          </a:xfrm>
        </p:spPr>
        <p:txBody>
          <a:bodyPr>
            <a:normAutofit/>
          </a:bodyPr>
          <a:lstStyle/>
          <a:p>
            <a:r>
              <a:rPr lang="en-IN" sz="2400" b="1" i="0" dirty="0">
                <a:solidFill>
                  <a:srgbClr val="202124"/>
                </a:solidFill>
                <a:effectLst/>
                <a:latin typeface="Times New Roman" panose="02020603050405020304" pitchFamily="18" charset="0"/>
                <a:cs typeface="Times New Roman" panose="02020603050405020304" pitchFamily="18" charset="0"/>
              </a:rPr>
              <a:t>diabetes.csv</a:t>
            </a:r>
          </a:p>
          <a:p>
            <a:r>
              <a:rPr lang="en-IN" sz="2400" dirty="0">
                <a:latin typeface="Times New Roman" panose="02020603050405020304" pitchFamily="18" charset="0"/>
                <a:cs typeface="Times New Roman" panose="02020603050405020304" pitchFamily="18" charset="0"/>
                <a:hlinkClick r:id="rId2"/>
              </a:rPr>
              <a:t>https://www.kaggle.com/datasets/saurabh00007/diabetescsv?resource=download</a:t>
            </a:r>
            <a:endParaRPr lang="en-IN" sz="2400" dirty="0">
              <a:latin typeface="Times New Roman" panose="02020603050405020304" pitchFamily="18" charset="0"/>
              <a:cs typeface="Times New Roman" panose="02020603050405020304" pitchFamily="18" charset="0"/>
            </a:endParaRPr>
          </a:p>
          <a:p>
            <a:r>
              <a:rPr lang="en-IN" sz="2000" b="1" i="0" dirty="0">
                <a:solidFill>
                  <a:srgbClr val="C00000"/>
                </a:solidFill>
                <a:effectLst/>
                <a:latin typeface="Times New Roman" panose="02020603050405020304" pitchFamily="18" charset="0"/>
                <a:cs typeface="Times New Roman" panose="02020603050405020304" pitchFamily="18" charset="0"/>
              </a:rPr>
              <a:t>Pregnancies</a:t>
            </a:r>
          </a:p>
          <a:p>
            <a:r>
              <a:rPr lang="en-IN" sz="2000" b="1" i="0" dirty="0">
                <a:solidFill>
                  <a:srgbClr val="C00000"/>
                </a:solidFill>
                <a:effectLst/>
                <a:latin typeface="Times New Roman" panose="02020603050405020304" pitchFamily="18" charset="0"/>
                <a:cs typeface="Times New Roman" panose="02020603050405020304" pitchFamily="18" charset="0"/>
              </a:rPr>
              <a:t>Glucose</a:t>
            </a:r>
          </a:p>
          <a:p>
            <a:r>
              <a:rPr lang="en-IN" sz="2000" b="1" i="0" dirty="0" err="1">
                <a:solidFill>
                  <a:srgbClr val="C00000"/>
                </a:solidFill>
                <a:effectLst/>
                <a:latin typeface="Times New Roman" panose="02020603050405020304" pitchFamily="18" charset="0"/>
                <a:cs typeface="Times New Roman" panose="02020603050405020304" pitchFamily="18" charset="0"/>
              </a:rPr>
              <a:t>BloodPressure</a:t>
            </a:r>
            <a:endParaRPr lang="en-IN" sz="2000" b="1" i="0" dirty="0">
              <a:solidFill>
                <a:srgbClr val="C00000"/>
              </a:solidFill>
              <a:effectLst/>
              <a:latin typeface="Times New Roman" panose="02020603050405020304" pitchFamily="18" charset="0"/>
              <a:cs typeface="Times New Roman" panose="02020603050405020304" pitchFamily="18" charset="0"/>
            </a:endParaRPr>
          </a:p>
          <a:p>
            <a:r>
              <a:rPr lang="en-IN" sz="2000" b="1" i="0" dirty="0" err="1">
                <a:solidFill>
                  <a:srgbClr val="C00000"/>
                </a:solidFill>
                <a:effectLst/>
                <a:latin typeface="Times New Roman" panose="02020603050405020304" pitchFamily="18" charset="0"/>
                <a:cs typeface="Times New Roman" panose="02020603050405020304" pitchFamily="18" charset="0"/>
              </a:rPr>
              <a:t>SkinThickness</a:t>
            </a:r>
            <a:endParaRPr lang="en-IN" sz="2000" b="1" i="0" dirty="0">
              <a:solidFill>
                <a:srgbClr val="C00000"/>
              </a:solidFill>
              <a:effectLst/>
              <a:latin typeface="Times New Roman" panose="02020603050405020304" pitchFamily="18" charset="0"/>
              <a:cs typeface="Times New Roman" panose="02020603050405020304" pitchFamily="18" charset="0"/>
            </a:endParaRPr>
          </a:p>
          <a:p>
            <a:r>
              <a:rPr lang="en-IN" sz="2000" b="1" i="0" dirty="0">
                <a:solidFill>
                  <a:srgbClr val="C00000"/>
                </a:solidFill>
                <a:effectLst/>
                <a:latin typeface="Times New Roman" panose="02020603050405020304" pitchFamily="18" charset="0"/>
                <a:cs typeface="Times New Roman" panose="02020603050405020304" pitchFamily="18" charset="0"/>
              </a:rPr>
              <a:t>Insulin</a:t>
            </a:r>
          </a:p>
          <a:p>
            <a:r>
              <a:rPr lang="en-IN" sz="2000" b="1" i="0" dirty="0">
                <a:solidFill>
                  <a:srgbClr val="C00000"/>
                </a:solidFill>
                <a:effectLst/>
                <a:latin typeface="Times New Roman" panose="02020603050405020304" pitchFamily="18" charset="0"/>
                <a:cs typeface="Times New Roman" panose="02020603050405020304" pitchFamily="18" charset="0"/>
              </a:rPr>
              <a:t>BMI</a:t>
            </a:r>
          </a:p>
          <a:p>
            <a:r>
              <a:rPr lang="en-IN" sz="2000" b="1" i="0" dirty="0" err="1">
                <a:solidFill>
                  <a:srgbClr val="C00000"/>
                </a:solidFill>
                <a:effectLst/>
                <a:latin typeface="Times New Roman" panose="02020603050405020304" pitchFamily="18" charset="0"/>
                <a:cs typeface="Times New Roman" panose="02020603050405020304" pitchFamily="18" charset="0"/>
              </a:rPr>
              <a:t>DiabetesPedigreeFunction</a:t>
            </a:r>
            <a:endParaRPr lang="en-IN" sz="2000" b="1" i="0" dirty="0">
              <a:solidFill>
                <a:srgbClr val="C00000"/>
              </a:solidFill>
              <a:effectLst/>
              <a:latin typeface="Times New Roman" panose="02020603050405020304" pitchFamily="18" charset="0"/>
              <a:cs typeface="Times New Roman" panose="02020603050405020304" pitchFamily="18" charset="0"/>
            </a:endParaRPr>
          </a:p>
          <a:p>
            <a:r>
              <a:rPr lang="en-IN" sz="2000" b="1" i="0" dirty="0">
                <a:solidFill>
                  <a:srgbClr val="C00000"/>
                </a:solidFill>
                <a:effectLst/>
                <a:latin typeface="Times New Roman" panose="02020603050405020304" pitchFamily="18" charset="0"/>
                <a:cs typeface="Times New Roman" panose="02020603050405020304" pitchFamily="18" charset="0"/>
              </a:rPr>
              <a:t>Age</a:t>
            </a:r>
          </a:p>
          <a:p>
            <a:r>
              <a:rPr lang="en-IN" sz="2000" b="1" i="0" dirty="0">
                <a:solidFill>
                  <a:srgbClr val="202124"/>
                </a:solidFill>
                <a:effectLst/>
                <a:latin typeface="Times New Roman" panose="02020603050405020304" pitchFamily="18" charset="0"/>
                <a:cs typeface="Times New Roman" panose="02020603050405020304" pitchFamily="18" charset="0"/>
              </a:rPr>
              <a:t>Outcome</a:t>
            </a:r>
            <a:endParaRPr lang="en-IN" sz="2000" dirty="0">
              <a:latin typeface="Times New Roman" panose="02020603050405020304" pitchFamily="18" charset="0"/>
              <a:cs typeface="Times New Roman" panose="02020603050405020304" pitchFamily="18" charset="0"/>
            </a:endParaRPr>
          </a:p>
        </p:txBody>
      </p:sp>
      <p:sp>
        <p:nvSpPr>
          <p:cNvPr id="4" name="Right Brace 3">
            <a:extLst>
              <a:ext uri="{FF2B5EF4-FFF2-40B4-BE49-F238E27FC236}">
                <a16:creationId xmlns:a16="http://schemas.microsoft.com/office/drawing/2014/main" id="{0F857EFB-1AAE-F03A-3C31-3DD59883870B}"/>
              </a:ext>
            </a:extLst>
          </p:cNvPr>
          <p:cNvSpPr/>
          <p:nvPr/>
        </p:nvSpPr>
        <p:spPr>
          <a:xfrm>
            <a:off x="3491880" y="2924944"/>
            <a:ext cx="1296144" cy="2664296"/>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IN"/>
          </a:p>
        </p:txBody>
      </p:sp>
      <p:sp>
        <p:nvSpPr>
          <p:cNvPr id="5" name="TextBox 4">
            <a:extLst>
              <a:ext uri="{FF2B5EF4-FFF2-40B4-BE49-F238E27FC236}">
                <a16:creationId xmlns:a16="http://schemas.microsoft.com/office/drawing/2014/main" id="{8A41A927-B5E1-7357-B5E9-6559408E5885}"/>
              </a:ext>
            </a:extLst>
          </p:cNvPr>
          <p:cNvSpPr txBox="1"/>
          <p:nvPr/>
        </p:nvSpPr>
        <p:spPr>
          <a:xfrm>
            <a:off x="4806280" y="4149080"/>
            <a:ext cx="1421904" cy="369332"/>
          </a:xfrm>
          <a:prstGeom prst="rect">
            <a:avLst/>
          </a:prstGeom>
          <a:solidFill>
            <a:srgbClr val="FFC000"/>
          </a:solidFill>
        </p:spPr>
        <p:txBody>
          <a:bodyPr wrap="square" rtlCol="0">
            <a:spAutoFit/>
          </a:bodyPr>
          <a:lstStyle/>
          <a:p>
            <a:r>
              <a:rPr lang="en-US" dirty="0"/>
              <a:t>8 Features</a:t>
            </a:r>
            <a:endParaRPr lang="en-IN" dirty="0"/>
          </a:p>
        </p:txBody>
      </p:sp>
    </p:spTree>
    <p:extLst>
      <p:ext uri="{BB962C8B-B14F-4D97-AF65-F5344CB8AC3E}">
        <p14:creationId xmlns:p14="http://schemas.microsoft.com/office/powerpoint/2010/main" val="346867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CC017F-A4CF-7B42-7F73-5E5932FF7E97}"/>
              </a:ext>
            </a:extLst>
          </p:cNvPr>
          <p:cNvSpPr>
            <a:spLocks noGrp="1"/>
          </p:cNvSpPr>
          <p:nvPr>
            <p:ph idx="1"/>
          </p:nvPr>
        </p:nvSpPr>
        <p:spPr>
          <a:xfrm>
            <a:off x="457200" y="1153794"/>
            <a:ext cx="8229600" cy="4525963"/>
          </a:xfrm>
        </p:spPr>
        <p:txBody>
          <a:bodyPr>
            <a:normAutofit/>
          </a:bodyPr>
          <a:lstStyle/>
          <a:p>
            <a:endParaRPr lang="en-IN" sz="1800" dirty="0">
              <a:latin typeface="Times New Roman" panose="02020603050405020304" pitchFamily="18" charset="0"/>
              <a:cs typeface="Times New Roman" panose="02020603050405020304" pitchFamily="18" charset="0"/>
            </a:endParaRPr>
          </a:p>
          <a:p>
            <a:r>
              <a:rPr lang="en-IN" sz="1800" dirty="0">
                <a:effectLst>
                  <a:outerShdw blurRad="38100" dist="38100" dir="2700000" algn="tl">
                    <a:srgbClr val="000000">
                      <a:alpha val="43137"/>
                    </a:srgbClr>
                  </a:outerShdw>
                </a:effectLst>
                <a:latin typeface="Times New Roman" panose="02020603050405020304" pitchFamily="18" charset="0"/>
                <a:ea typeface="Segoe UI" pitchFamily="34" charset="0"/>
                <a:cs typeface="Times New Roman" panose="02020603050405020304" pitchFamily="18" charset="0"/>
              </a:rPr>
              <a:t>In two dimensional space this </a:t>
            </a:r>
            <a:r>
              <a:rPr lang="en-IN" sz="1800" b="1" i="1" u="sng" dirty="0">
                <a:solidFill>
                  <a:srgbClr val="0000CC"/>
                </a:solidFill>
                <a:effectLst>
                  <a:outerShdw blurRad="38100" dist="38100" dir="2700000" algn="tl">
                    <a:srgbClr val="000000">
                      <a:alpha val="43137"/>
                    </a:srgbClr>
                  </a:outerShdw>
                </a:effectLst>
                <a:latin typeface="Times New Roman" panose="02020603050405020304" pitchFamily="18" charset="0"/>
                <a:ea typeface="Segoe UI" pitchFamily="34" charset="0"/>
                <a:cs typeface="Times New Roman" panose="02020603050405020304" pitchFamily="18" charset="0"/>
              </a:rPr>
              <a:t>hyper plane </a:t>
            </a:r>
            <a:r>
              <a:rPr lang="en-IN" sz="1800" i="1" dirty="0">
                <a:solidFill>
                  <a:srgbClr val="0000CC"/>
                </a:solidFill>
                <a:effectLst>
                  <a:outerShdw blurRad="38100" dist="38100" dir="2700000" algn="tl">
                    <a:srgbClr val="000000">
                      <a:alpha val="43137"/>
                    </a:srgbClr>
                  </a:outerShdw>
                </a:effectLst>
                <a:latin typeface="Times New Roman" panose="02020603050405020304" pitchFamily="18" charset="0"/>
                <a:ea typeface="Segoe UI" pitchFamily="34" charset="0"/>
                <a:cs typeface="Times New Roman" panose="02020603050405020304" pitchFamily="18" charset="0"/>
              </a:rPr>
              <a:t>is a line dividing a plane in two parts where in each class lay in either side.</a:t>
            </a:r>
          </a:p>
          <a:p>
            <a:endParaRPr lang="en-IN" sz="1800" dirty="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rPr>
              <a:t>The beauty of SVM is that </a:t>
            </a:r>
            <a:r>
              <a:rPr lang="en-IN" sz="1800" i="1" u="sng"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if the data is linearly separable</a:t>
            </a:r>
            <a:r>
              <a:rPr lang="en-IN" sz="1800" dirty="0">
                <a:latin typeface="Times New Roman" panose="02020603050405020304" pitchFamily="18" charset="0"/>
                <a:cs typeface="Times New Roman" panose="02020603050405020304" pitchFamily="18" charset="0"/>
              </a:rPr>
              <a:t>.</a:t>
            </a:r>
          </a:p>
          <a:p>
            <a:endParaRPr lang="en-US" sz="3200" dirty="0"/>
          </a:p>
          <a:p>
            <a:endParaRPr lang="en-IN" dirty="0"/>
          </a:p>
        </p:txBody>
      </p:sp>
      <p:pic>
        <p:nvPicPr>
          <p:cNvPr id="5" name="Picture 4">
            <a:extLst>
              <a:ext uri="{FF2B5EF4-FFF2-40B4-BE49-F238E27FC236}">
                <a16:creationId xmlns:a16="http://schemas.microsoft.com/office/drawing/2014/main" id="{EEBEA42B-B710-9FE3-0A2B-8045ED0CA407}"/>
              </a:ext>
            </a:extLst>
          </p:cNvPr>
          <p:cNvPicPr>
            <a:picLocks noChangeAspect="1"/>
          </p:cNvPicPr>
          <p:nvPr/>
        </p:nvPicPr>
        <p:blipFill>
          <a:blip r:embed="rId2"/>
          <a:stretch>
            <a:fillRect/>
          </a:stretch>
        </p:blipFill>
        <p:spPr>
          <a:xfrm>
            <a:off x="1791983" y="302031"/>
            <a:ext cx="5560034" cy="859611"/>
          </a:xfrm>
          <a:prstGeom prst="rect">
            <a:avLst/>
          </a:prstGeom>
        </p:spPr>
      </p:pic>
      <p:pic>
        <p:nvPicPr>
          <p:cNvPr id="4" name="Picture 3">
            <a:extLst>
              <a:ext uri="{FF2B5EF4-FFF2-40B4-BE49-F238E27FC236}">
                <a16:creationId xmlns:a16="http://schemas.microsoft.com/office/drawing/2014/main" id="{333BB726-D954-6C8B-903F-6E9C333CC6F3}"/>
              </a:ext>
            </a:extLst>
          </p:cNvPr>
          <p:cNvPicPr>
            <a:picLocks noChangeAspect="1"/>
          </p:cNvPicPr>
          <p:nvPr/>
        </p:nvPicPr>
        <p:blipFill>
          <a:blip r:embed="rId3"/>
          <a:stretch>
            <a:fillRect/>
          </a:stretch>
        </p:blipFill>
        <p:spPr>
          <a:xfrm>
            <a:off x="1691680" y="3284984"/>
            <a:ext cx="5040560" cy="3360373"/>
          </a:xfrm>
          <a:prstGeom prst="rect">
            <a:avLst/>
          </a:prstGeom>
        </p:spPr>
      </p:pic>
    </p:spTree>
    <p:extLst>
      <p:ext uri="{BB962C8B-B14F-4D97-AF65-F5344CB8AC3E}">
        <p14:creationId xmlns:p14="http://schemas.microsoft.com/office/powerpoint/2010/main" val="26343644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C5CFD-8A02-0F86-48F2-A91275D809E7}"/>
              </a:ext>
            </a:extLst>
          </p:cNvPr>
          <p:cNvSpPr>
            <a:spLocks noGrp="1"/>
          </p:cNvSpPr>
          <p:nvPr>
            <p:ph type="title"/>
          </p:nvPr>
        </p:nvSpPr>
        <p:spPr>
          <a:xfrm>
            <a:off x="457200" y="274638"/>
            <a:ext cx="8229600" cy="562074"/>
          </a:xfrm>
        </p:spPr>
        <p:txBody>
          <a:bodyPr>
            <a:normAutofit fontScale="90000"/>
          </a:bodyPr>
          <a:lstStyle/>
          <a:p>
            <a:r>
              <a:rPr lang="en-IN" sz="3600" b="1" dirty="0">
                <a:solidFill>
                  <a:srgbClr val="0000CC"/>
                </a:solidFill>
              </a:rPr>
              <a:t>Diabetes DATASET</a:t>
            </a:r>
          </a:p>
        </p:txBody>
      </p:sp>
      <p:pic>
        <p:nvPicPr>
          <p:cNvPr id="5" name="Content Placeholder 4">
            <a:extLst>
              <a:ext uri="{FF2B5EF4-FFF2-40B4-BE49-F238E27FC236}">
                <a16:creationId xmlns:a16="http://schemas.microsoft.com/office/drawing/2014/main" id="{C57131AF-A33E-FC56-5A87-E2B04258853E}"/>
              </a:ext>
            </a:extLst>
          </p:cNvPr>
          <p:cNvPicPr>
            <a:picLocks noGrp="1" noChangeAspect="1"/>
          </p:cNvPicPr>
          <p:nvPr>
            <p:ph idx="1"/>
          </p:nvPr>
        </p:nvPicPr>
        <p:blipFill>
          <a:blip r:embed="rId2"/>
          <a:stretch>
            <a:fillRect/>
          </a:stretch>
        </p:blipFill>
        <p:spPr>
          <a:xfrm>
            <a:off x="611559" y="1340768"/>
            <a:ext cx="8184159" cy="5400600"/>
          </a:xfrm>
        </p:spPr>
      </p:pic>
    </p:spTree>
    <p:extLst>
      <p:ext uri="{BB962C8B-B14F-4D97-AF65-F5344CB8AC3E}">
        <p14:creationId xmlns:p14="http://schemas.microsoft.com/office/powerpoint/2010/main" val="18474651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1F931-3C95-C0DF-8739-F2ADE391C7A2}"/>
              </a:ext>
            </a:extLst>
          </p:cNvPr>
          <p:cNvSpPr>
            <a:spLocks noGrp="1"/>
          </p:cNvSpPr>
          <p:nvPr>
            <p:ph type="title"/>
          </p:nvPr>
        </p:nvSpPr>
        <p:spPr/>
        <p:txBody>
          <a:bodyPr/>
          <a:lstStyle/>
          <a:p>
            <a:r>
              <a:rPr lang="en-US" dirty="0"/>
              <a:t>code</a:t>
            </a:r>
            <a:endParaRPr lang="en-IN" dirty="0"/>
          </a:p>
        </p:txBody>
      </p:sp>
      <p:sp>
        <p:nvSpPr>
          <p:cNvPr id="3" name="Content Placeholder 2">
            <a:extLst>
              <a:ext uri="{FF2B5EF4-FFF2-40B4-BE49-F238E27FC236}">
                <a16:creationId xmlns:a16="http://schemas.microsoft.com/office/drawing/2014/main" id="{D66730E8-EF8F-E6C0-C0B9-C373384E4667}"/>
              </a:ext>
            </a:extLst>
          </p:cNvPr>
          <p:cNvSpPr>
            <a:spLocks noGrp="1"/>
          </p:cNvSpPr>
          <p:nvPr>
            <p:ph idx="1"/>
          </p:nvPr>
        </p:nvSpPr>
        <p:spPr/>
        <p:txBody>
          <a:bodyPr/>
          <a:lstStyle/>
          <a:p>
            <a:r>
              <a:rPr lang="en-IN" dirty="0">
                <a:hlinkClick r:id="rId2"/>
              </a:rPr>
              <a:t>https://www.section.io/engineering-education/diagnose-diabetes-with-svm/</a:t>
            </a:r>
            <a:endParaRPr lang="en-IN" dirty="0"/>
          </a:p>
          <a:p>
            <a:endParaRPr lang="en-IN" dirty="0"/>
          </a:p>
        </p:txBody>
      </p:sp>
    </p:spTree>
    <p:extLst>
      <p:ext uri="{BB962C8B-B14F-4D97-AF65-F5344CB8AC3E}">
        <p14:creationId xmlns:p14="http://schemas.microsoft.com/office/powerpoint/2010/main" val="19799972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7ED02C8-101D-4C7C-277B-33B2FF71F9F5}"/>
              </a:ext>
            </a:extLst>
          </p:cNvPr>
          <p:cNvPicPr>
            <a:picLocks noChangeAspect="1"/>
          </p:cNvPicPr>
          <p:nvPr/>
        </p:nvPicPr>
        <p:blipFill>
          <a:blip r:embed="rId2"/>
          <a:stretch>
            <a:fillRect/>
          </a:stretch>
        </p:blipFill>
        <p:spPr>
          <a:xfrm>
            <a:off x="537693" y="185113"/>
            <a:ext cx="7706715" cy="3027863"/>
          </a:xfrm>
          <a:prstGeom prst="rect">
            <a:avLst/>
          </a:prstGeom>
        </p:spPr>
      </p:pic>
      <p:pic>
        <p:nvPicPr>
          <p:cNvPr id="8" name="Picture 7">
            <a:extLst>
              <a:ext uri="{FF2B5EF4-FFF2-40B4-BE49-F238E27FC236}">
                <a16:creationId xmlns:a16="http://schemas.microsoft.com/office/drawing/2014/main" id="{007F5692-16B7-3692-8276-E651A22ADABC}"/>
              </a:ext>
            </a:extLst>
          </p:cNvPr>
          <p:cNvPicPr>
            <a:picLocks noChangeAspect="1"/>
          </p:cNvPicPr>
          <p:nvPr/>
        </p:nvPicPr>
        <p:blipFill>
          <a:blip r:embed="rId3"/>
          <a:stretch>
            <a:fillRect/>
          </a:stretch>
        </p:blipFill>
        <p:spPr>
          <a:xfrm>
            <a:off x="537693" y="3212976"/>
            <a:ext cx="7706715" cy="3456384"/>
          </a:xfrm>
          <a:prstGeom prst="rect">
            <a:avLst/>
          </a:prstGeom>
        </p:spPr>
      </p:pic>
    </p:spTree>
    <p:extLst>
      <p:ext uri="{BB962C8B-B14F-4D97-AF65-F5344CB8AC3E}">
        <p14:creationId xmlns:p14="http://schemas.microsoft.com/office/powerpoint/2010/main" val="28846782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32E66AA-39C5-FB96-534F-755DBD5C755B}"/>
              </a:ext>
            </a:extLst>
          </p:cNvPr>
          <p:cNvPicPr>
            <a:picLocks noGrp="1" noChangeAspect="1"/>
          </p:cNvPicPr>
          <p:nvPr>
            <p:ph idx="1"/>
          </p:nvPr>
        </p:nvPicPr>
        <p:blipFill>
          <a:blip r:embed="rId2"/>
          <a:stretch>
            <a:fillRect/>
          </a:stretch>
        </p:blipFill>
        <p:spPr>
          <a:xfrm>
            <a:off x="179512" y="116632"/>
            <a:ext cx="8784976" cy="6741368"/>
          </a:xfrm>
        </p:spPr>
      </p:pic>
    </p:spTree>
    <p:extLst>
      <p:ext uri="{BB962C8B-B14F-4D97-AF65-F5344CB8AC3E}">
        <p14:creationId xmlns:p14="http://schemas.microsoft.com/office/powerpoint/2010/main" val="3806180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FDD0D8C-7560-E3A7-44BC-6DB62A0642BF}"/>
              </a:ext>
            </a:extLst>
          </p:cNvPr>
          <p:cNvPicPr>
            <a:picLocks noGrp="1" noChangeAspect="1"/>
          </p:cNvPicPr>
          <p:nvPr>
            <p:ph idx="1"/>
          </p:nvPr>
        </p:nvPicPr>
        <p:blipFill>
          <a:blip r:embed="rId2"/>
          <a:stretch>
            <a:fillRect/>
          </a:stretch>
        </p:blipFill>
        <p:spPr>
          <a:xfrm>
            <a:off x="0" y="116632"/>
            <a:ext cx="9144000" cy="6480720"/>
          </a:xfrm>
        </p:spPr>
      </p:pic>
    </p:spTree>
    <p:extLst>
      <p:ext uri="{BB962C8B-B14F-4D97-AF65-F5344CB8AC3E}">
        <p14:creationId xmlns:p14="http://schemas.microsoft.com/office/powerpoint/2010/main" val="18691272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B9E27DF-827F-F729-CF2C-C8B5C867DB39}"/>
              </a:ext>
            </a:extLst>
          </p:cNvPr>
          <p:cNvPicPr>
            <a:picLocks noGrp="1" noChangeAspect="1"/>
          </p:cNvPicPr>
          <p:nvPr>
            <p:ph idx="1"/>
          </p:nvPr>
        </p:nvPicPr>
        <p:blipFill>
          <a:blip r:embed="rId2"/>
          <a:stretch>
            <a:fillRect/>
          </a:stretch>
        </p:blipFill>
        <p:spPr>
          <a:xfrm>
            <a:off x="539552" y="764704"/>
            <a:ext cx="7560840" cy="4968552"/>
          </a:xfrm>
        </p:spPr>
      </p:pic>
    </p:spTree>
    <p:extLst>
      <p:ext uri="{BB962C8B-B14F-4D97-AF65-F5344CB8AC3E}">
        <p14:creationId xmlns:p14="http://schemas.microsoft.com/office/powerpoint/2010/main" val="30331542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52B3ED1-E6A5-5608-87AA-F57F07868D07}"/>
              </a:ext>
            </a:extLst>
          </p:cNvPr>
          <p:cNvPicPr>
            <a:picLocks noGrp="1" noChangeAspect="1"/>
          </p:cNvPicPr>
          <p:nvPr>
            <p:ph idx="1"/>
          </p:nvPr>
        </p:nvPicPr>
        <p:blipFill>
          <a:blip r:embed="rId2"/>
          <a:stretch>
            <a:fillRect/>
          </a:stretch>
        </p:blipFill>
        <p:spPr>
          <a:xfrm>
            <a:off x="0" y="0"/>
            <a:ext cx="9222308" cy="6858000"/>
          </a:xfrm>
        </p:spPr>
      </p:pic>
    </p:spTree>
    <p:extLst>
      <p:ext uri="{BB962C8B-B14F-4D97-AF65-F5344CB8AC3E}">
        <p14:creationId xmlns:p14="http://schemas.microsoft.com/office/powerpoint/2010/main" val="24208014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C1B3A04-1853-E38B-E187-D6A7FD9EF7FF}"/>
              </a:ext>
            </a:extLst>
          </p:cNvPr>
          <p:cNvPicPr>
            <a:picLocks noGrp="1" noChangeAspect="1"/>
          </p:cNvPicPr>
          <p:nvPr>
            <p:ph idx="1"/>
          </p:nvPr>
        </p:nvPicPr>
        <p:blipFill>
          <a:blip r:embed="rId2"/>
          <a:stretch>
            <a:fillRect/>
          </a:stretch>
        </p:blipFill>
        <p:spPr>
          <a:xfrm>
            <a:off x="323528" y="476672"/>
            <a:ext cx="8784975" cy="3652232"/>
          </a:xfrm>
        </p:spPr>
      </p:pic>
      <p:pic>
        <p:nvPicPr>
          <p:cNvPr id="7" name="Picture 6">
            <a:extLst>
              <a:ext uri="{FF2B5EF4-FFF2-40B4-BE49-F238E27FC236}">
                <a16:creationId xmlns:a16="http://schemas.microsoft.com/office/drawing/2014/main" id="{FB7DF86A-03CC-E553-950C-6371634DEEFC}"/>
              </a:ext>
            </a:extLst>
          </p:cNvPr>
          <p:cNvPicPr>
            <a:picLocks noChangeAspect="1"/>
          </p:cNvPicPr>
          <p:nvPr/>
        </p:nvPicPr>
        <p:blipFill>
          <a:blip r:embed="rId3"/>
          <a:stretch>
            <a:fillRect/>
          </a:stretch>
        </p:blipFill>
        <p:spPr>
          <a:xfrm>
            <a:off x="323528" y="4221088"/>
            <a:ext cx="8269900" cy="2520280"/>
          </a:xfrm>
          <a:prstGeom prst="rect">
            <a:avLst/>
          </a:prstGeom>
        </p:spPr>
      </p:pic>
      <p:sp>
        <p:nvSpPr>
          <p:cNvPr id="8" name="TextBox 7">
            <a:extLst>
              <a:ext uri="{FF2B5EF4-FFF2-40B4-BE49-F238E27FC236}">
                <a16:creationId xmlns:a16="http://schemas.microsoft.com/office/drawing/2014/main" id="{A71788AC-80D3-7D2E-6A27-6831F69B7C9C}"/>
              </a:ext>
            </a:extLst>
          </p:cNvPr>
          <p:cNvSpPr txBox="1"/>
          <p:nvPr/>
        </p:nvSpPr>
        <p:spPr>
          <a:xfrm>
            <a:off x="3527884" y="107340"/>
            <a:ext cx="2088232" cy="369332"/>
          </a:xfrm>
          <a:prstGeom prst="rect">
            <a:avLst/>
          </a:prstGeom>
          <a:noFill/>
        </p:spPr>
        <p:txBody>
          <a:bodyPr wrap="square" rtlCol="0">
            <a:spAutoFit/>
          </a:bodyPr>
          <a:lstStyle/>
          <a:p>
            <a:r>
              <a:rPr lang="en-IN" b="1" dirty="0">
                <a:solidFill>
                  <a:srgbClr val="0000CC"/>
                </a:solidFill>
              </a:rPr>
              <a:t>Testing--SVM</a:t>
            </a:r>
          </a:p>
        </p:txBody>
      </p:sp>
    </p:spTree>
    <p:extLst>
      <p:ext uri="{BB962C8B-B14F-4D97-AF65-F5344CB8AC3E}">
        <p14:creationId xmlns:p14="http://schemas.microsoft.com/office/powerpoint/2010/main" val="20432909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1AC1EC3-6C35-7869-DE28-8FB220D882D1}"/>
              </a:ext>
            </a:extLst>
          </p:cNvPr>
          <p:cNvPicPr>
            <a:picLocks noGrp="1" noChangeAspect="1"/>
          </p:cNvPicPr>
          <p:nvPr>
            <p:ph idx="1"/>
          </p:nvPr>
        </p:nvPicPr>
        <p:blipFill>
          <a:blip r:embed="rId2"/>
          <a:stretch>
            <a:fillRect/>
          </a:stretch>
        </p:blipFill>
        <p:spPr>
          <a:xfrm>
            <a:off x="107504" y="0"/>
            <a:ext cx="8208912" cy="2348880"/>
          </a:xfrm>
        </p:spPr>
      </p:pic>
      <p:pic>
        <p:nvPicPr>
          <p:cNvPr id="9" name="Picture 8">
            <a:extLst>
              <a:ext uri="{FF2B5EF4-FFF2-40B4-BE49-F238E27FC236}">
                <a16:creationId xmlns:a16="http://schemas.microsoft.com/office/drawing/2014/main" id="{400B1173-24D1-3077-495B-A07B6B1689E2}"/>
              </a:ext>
            </a:extLst>
          </p:cNvPr>
          <p:cNvPicPr>
            <a:picLocks noChangeAspect="1"/>
          </p:cNvPicPr>
          <p:nvPr/>
        </p:nvPicPr>
        <p:blipFill>
          <a:blip r:embed="rId3"/>
          <a:stretch>
            <a:fillRect/>
          </a:stretch>
        </p:blipFill>
        <p:spPr>
          <a:xfrm>
            <a:off x="0" y="2780928"/>
            <a:ext cx="8388424" cy="3744416"/>
          </a:xfrm>
          <a:prstGeom prst="rect">
            <a:avLst/>
          </a:prstGeom>
        </p:spPr>
      </p:pic>
    </p:spTree>
    <p:extLst>
      <p:ext uri="{BB962C8B-B14F-4D97-AF65-F5344CB8AC3E}">
        <p14:creationId xmlns:p14="http://schemas.microsoft.com/office/powerpoint/2010/main" val="14042597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0F221-283A-FB71-6E54-9443320599CD}"/>
              </a:ext>
            </a:extLst>
          </p:cNvPr>
          <p:cNvSpPr>
            <a:spLocks noGrp="1"/>
          </p:cNvSpPr>
          <p:nvPr>
            <p:ph type="title"/>
          </p:nvPr>
        </p:nvSpPr>
        <p:spPr/>
        <p:txBody>
          <a:bodyPr/>
          <a:lstStyle/>
          <a:p>
            <a:r>
              <a:rPr lang="en-US" dirty="0"/>
              <a:t>SVM videos</a:t>
            </a:r>
            <a:endParaRPr lang="en-IN" dirty="0"/>
          </a:p>
        </p:txBody>
      </p:sp>
      <p:sp>
        <p:nvSpPr>
          <p:cNvPr id="3" name="Content Placeholder 2">
            <a:extLst>
              <a:ext uri="{FF2B5EF4-FFF2-40B4-BE49-F238E27FC236}">
                <a16:creationId xmlns:a16="http://schemas.microsoft.com/office/drawing/2014/main" id="{B85D495E-4DC9-AB63-15B9-533DCC424BF3}"/>
              </a:ext>
            </a:extLst>
          </p:cNvPr>
          <p:cNvSpPr>
            <a:spLocks noGrp="1"/>
          </p:cNvSpPr>
          <p:nvPr>
            <p:ph idx="1"/>
          </p:nvPr>
        </p:nvSpPr>
        <p:spPr/>
        <p:txBody>
          <a:bodyPr/>
          <a:lstStyle/>
          <a:p>
            <a:r>
              <a:rPr lang="en-IN" dirty="0">
                <a:hlinkClick r:id="rId2"/>
              </a:rPr>
              <a:t>https://www.youtube.com/watch?v=_YPScrckx28</a:t>
            </a:r>
            <a:endParaRPr lang="en-IN" dirty="0"/>
          </a:p>
          <a:p>
            <a:endParaRPr lang="en-IN" dirty="0"/>
          </a:p>
        </p:txBody>
      </p:sp>
    </p:spTree>
    <p:extLst>
      <p:ext uri="{BB962C8B-B14F-4D97-AF65-F5344CB8AC3E}">
        <p14:creationId xmlns:p14="http://schemas.microsoft.com/office/powerpoint/2010/main" val="3760337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435D692-034A-22A4-1777-7BA4FF12EEF6}"/>
              </a:ext>
            </a:extLst>
          </p:cNvPr>
          <p:cNvPicPr>
            <a:picLocks noGrp="1" noChangeAspect="1"/>
          </p:cNvPicPr>
          <p:nvPr>
            <p:ph idx="1"/>
          </p:nvPr>
        </p:nvPicPr>
        <p:blipFill>
          <a:blip r:embed="rId2"/>
          <a:stretch>
            <a:fillRect/>
          </a:stretch>
        </p:blipFill>
        <p:spPr>
          <a:xfrm>
            <a:off x="611560" y="980728"/>
            <a:ext cx="8161493" cy="3681354"/>
          </a:xfrm>
        </p:spPr>
      </p:pic>
      <p:sp>
        <p:nvSpPr>
          <p:cNvPr id="8" name="TextBox 7">
            <a:extLst>
              <a:ext uri="{FF2B5EF4-FFF2-40B4-BE49-F238E27FC236}">
                <a16:creationId xmlns:a16="http://schemas.microsoft.com/office/drawing/2014/main" id="{53F44F4D-0420-D36C-423A-2BDEA2EA61C9}"/>
              </a:ext>
            </a:extLst>
          </p:cNvPr>
          <p:cNvSpPr txBox="1"/>
          <p:nvPr/>
        </p:nvSpPr>
        <p:spPr>
          <a:xfrm>
            <a:off x="827584" y="5277107"/>
            <a:ext cx="7488832" cy="1200329"/>
          </a:xfrm>
          <a:prstGeom prst="rect">
            <a:avLst/>
          </a:prstGeom>
          <a:noFill/>
        </p:spPr>
        <p:txBody>
          <a:bodyPr wrap="square">
            <a:spAutoFit/>
          </a:bodyPr>
          <a:lstStyle/>
          <a:p>
            <a:pPr marL="285750" indent="-285750">
              <a:buFont typeface="Wingdings" panose="05000000000000000000" pitchFamily="2" charset="2"/>
              <a:buChar char="Ø"/>
            </a:pPr>
            <a:r>
              <a:rPr lang="en-IN" dirty="0"/>
              <a:t>The core of SVMs consist of </a:t>
            </a:r>
            <a:r>
              <a:rPr lang="en-IN" b="1" dirty="0">
                <a:solidFill>
                  <a:srgbClr val="FF0000"/>
                </a:solidFill>
              </a:rPr>
              <a:t>a maximal margin hyperplane (also referred to as the decision boundary) </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u="sng" dirty="0">
                <a:solidFill>
                  <a:srgbClr val="FF0000"/>
                </a:solidFill>
              </a:rPr>
              <a:t>Maximum margin is for predictable performance on unseen data.</a:t>
            </a:r>
            <a:endParaRPr lang="en-IN" dirty="0"/>
          </a:p>
        </p:txBody>
      </p:sp>
      <p:pic>
        <p:nvPicPr>
          <p:cNvPr id="9" name="Picture 8">
            <a:extLst>
              <a:ext uri="{FF2B5EF4-FFF2-40B4-BE49-F238E27FC236}">
                <a16:creationId xmlns:a16="http://schemas.microsoft.com/office/drawing/2014/main" id="{52A08502-BE86-BF96-595A-2649F26F827A}"/>
              </a:ext>
            </a:extLst>
          </p:cNvPr>
          <p:cNvPicPr>
            <a:picLocks noChangeAspect="1"/>
          </p:cNvPicPr>
          <p:nvPr/>
        </p:nvPicPr>
        <p:blipFill>
          <a:blip r:embed="rId3"/>
          <a:stretch>
            <a:fillRect/>
          </a:stretch>
        </p:blipFill>
        <p:spPr>
          <a:xfrm>
            <a:off x="1979712" y="188640"/>
            <a:ext cx="5560034" cy="859611"/>
          </a:xfrm>
          <a:prstGeom prst="rect">
            <a:avLst/>
          </a:prstGeom>
        </p:spPr>
      </p:pic>
      <p:sp>
        <p:nvSpPr>
          <p:cNvPr id="2" name="TextBox 1">
            <a:extLst>
              <a:ext uri="{FF2B5EF4-FFF2-40B4-BE49-F238E27FC236}">
                <a16:creationId xmlns:a16="http://schemas.microsoft.com/office/drawing/2014/main" id="{0D84C7ED-604A-184E-020B-36BA34E0EA30}"/>
              </a:ext>
            </a:extLst>
          </p:cNvPr>
          <p:cNvSpPr txBox="1"/>
          <p:nvPr/>
        </p:nvSpPr>
        <p:spPr>
          <a:xfrm>
            <a:off x="1691680" y="4509120"/>
            <a:ext cx="1080120" cy="369332"/>
          </a:xfrm>
          <a:prstGeom prst="rect">
            <a:avLst/>
          </a:prstGeom>
          <a:noFill/>
        </p:spPr>
        <p:txBody>
          <a:bodyPr wrap="square" rtlCol="0">
            <a:spAutoFit/>
          </a:bodyPr>
          <a:lstStyle/>
          <a:p>
            <a:r>
              <a:rPr lang="en-IN" dirty="0"/>
              <a:t>Fig. a</a:t>
            </a:r>
          </a:p>
        </p:txBody>
      </p:sp>
      <p:sp>
        <p:nvSpPr>
          <p:cNvPr id="3" name="TextBox 2">
            <a:extLst>
              <a:ext uri="{FF2B5EF4-FFF2-40B4-BE49-F238E27FC236}">
                <a16:creationId xmlns:a16="http://schemas.microsoft.com/office/drawing/2014/main" id="{7BD96F0F-BFFB-1BE9-6A31-0C630E4B770D}"/>
              </a:ext>
            </a:extLst>
          </p:cNvPr>
          <p:cNvSpPr txBox="1"/>
          <p:nvPr/>
        </p:nvSpPr>
        <p:spPr>
          <a:xfrm>
            <a:off x="5580112" y="4471921"/>
            <a:ext cx="1080120" cy="369332"/>
          </a:xfrm>
          <a:prstGeom prst="rect">
            <a:avLst/>
          </a:prstGeom>
          <a:noFill/>
        </p:spPr>
        <p:txBody>
          <a:bodyPr wrap="square" rtlCol="0">
            <a:spAutoFit/>
          </a:bodyPr>
          <a:lstStyle/>
          <a:p>
            <a:r>
              <a:rPr lang="en-IN" dirty="0"/>
              <a:t>Fig. b </a:t>
            </a:r>
          </a:p>
        </p:txBody>
      </p:sp>
    </p:spTree>
    <p:extLst>
      <p:ext uri="{BB962C8B-B14F-4D97-AF65-F5344CB8AC3E}">
        <p14:creationId xmlns:p14="http://schemas.microsoft.com/office/powerpoint/2010/main" val="10789757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F99CB5E-FDE4-A4BC-E3F2-5621AD8F5309}"/>
              </a:ext>
            </a:extLst>
          </p:cNvPr>
          <p:cNvPicPr>
            <a:picLocks noGrp="1" noChangeAspect="1"/>
          </p:cNvPicPr>
          <p:nvPr>
            <p:ph idx="1"/>
          </p:nvPr>
        </p:nvPicPr>
        <p:blipFill>
          <a:blip r:embed="rId2"/>
          <a:stretch>
            <a:fillRect/>
          </a:stretch>
        </p:blipFill>
        <p:spPr>
          <a:xfrm>
            <a:off x="961185" y="980728"/>
            <a:ext cx="6491135" cy="4464496"/>
          </a:xfrm>
          <a:prstGeom prst="rect">
            <a:avLst/>
          </a:prstGeom>
        </p:spPr>
      </p:pic>
    </p:spTree>
    <p:extLst>
      <p:ext uri="{BB962C8B-B14F-4D97-AF65-F5344CB8AC3E}">
        <p14:creationId xmlns:p14="http://schemas.microsoft.com/office/powerpoint/2010/main" val="2660420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B33DC6A-1F1C-4A06-834E-CFF88F1C0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9">
            <a:extLst>
              <a:ext uri="{FF2B5EF4-FFF2-40B4-BE49-F238E27FC236}">
                <a16:creationId xmlns:a16="http://schemas.microsoft.com/office/drawing/2014/main" id="{0FE1D5CF-87B8-4A8A-AD3C-01D06A607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656480" cy="6858000"/>
          </a:xfrm>
          <a:custGeom>
            <a:avLst/>
            <a:gdLst>
              <a:gd name="connsiteX0" fmla="*/ 0 w 6208641"/>
              <a:gd name="connsiteY0" fmla="*/ 0 h 6858000"/>
              <a:gd name="connsiteX1" fmla="*/ 5464181 w 6208641"/>
              <a:gd name="connsiteY1" fmla="*/ 0 h 6858000"/>
              <a:gd name="connsiteX2" fmla="*/ 5538086 w 6208641"/>
              <a:gd name="connsiteY2" fmla="*/ 159684 h 6858000"/>
              <a:gd name="connsiteX3" fmla="*/ 6208641 w 6208641"/>
              <a:gd name="connsiteY3" fmla="*/ 3706589 h 6858000"/>
              <a:gd name="connsiteX4" fmla="*/ 5734754 w 6208641"/>
              <a:gd name="connsiteY4" fmla="*/ 6730443 h 6858000"/>
              <a:gd name="connsiteX5" fmla="*/ 5689361 w 6208641"/>
              <a:gd name="connsiteY5" fmla="*/ 6858000 h 6858000"/>
              <a:gd name="connsiteX6" fmla="*/ 0 w 620864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8641" h="6858000">
                <a:moveTo>
                  <a:pt x="0" y="0"/>
                </a:moveTo>
                <a:lnTo>
                  <a:pt x="5464181" y="0"/>
                </a:lnTo>
                <a:lnTo>
                  <a:pt x="5538086" y="159684"/>
                </a:lnTo>
                <a:cubicBezTo>
                  <a:pt x="5961440" y="1172168"/>
                  <a:pt x="6208641" y="2392735"/>
                  <a:pt x="6208641" y="3706589"/>
                </a:cubicBezTo>
                <a:cubicBezTo>
                  <a:pt x="6208641" y="4801467"/>
                  <a:pt x="6036974" y="5831563"/>
                  <a:pt x="5734754" y="6730443"/>
                </a:cubicBezTo>
                <a:lnTo>
                  <a:pt x="568936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21">
            <a:extLst>
              <a:ext uri="{FF2B5EF4-FFF2-40B4-BE49-F238E27FC236}">
                <a16:creationId xmlns:a16="http://schemas.microsoft.com/office/drawing/2014/main" id="{60926200-45C2-41E9-839F-31CD5FE4C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2493" cy="6858000"/>
          </a:xfrm>
          <a:custGeom>
            <a:avLst/>
            <a:gdLst>
              <a:gd name="connsiteX0" fmla="*/ 0 w 6203325"/>
              <a:gd name="connsiteY0" fmla="*/ 0 h 6858000"/>
              <a:gd name="connsiteX1" fmla="*/ 5458865 w 6203325"/>
              <a:gd name="connsiteY1" fmla="*/ 0 h 6858000"/>
              <a:gd name="connsiteX2" fmla="*/ 5532770 w 6203325"/>
              <a:gd name="connsiteY2" fmla="*/ 159684 h 6858000"/>
              <a:gd name="connsiteX3" fmla="*/ 6203325 w 6203325"/>
              <a:gd name="connsiteY3" fmla="*/ 3706589 h 6858000"/>
              <a:gd name="connsiteX4" fmla="*/ 5729438 w 6203325"/>
              <a:gd name="connsiteY4" fmla="*/ 6730443 h 6858000"/>
              <a:gd name="connsiteX5" fmla="*/ 5684045 w 6203325"/>
              <a:gd name="connsiteY5" fmla="*/ 6858000 h 6858000"/>
              <a:gd name="connsiteX6" fmla="*/ 0 w 620332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3325" h="6858000">
                <a:moveTo>
                  <a:pt x="0" y="0"/>
                </a:moveTo>
                <a:lnTo>
                  <a:pt x="5458865" y="0"/>
                </a:lnTo>
                <a:lnTo>
                  <a:pt x="5532770" y="159684"/>
                </a:lnTo>
                <a:cubicBezTo>
                  <a:pt x="5956124" y="1172168"/>
                  <a:pt x="6203325" y="2392735"/>
                  <a:pt x="6203325" y="3706589"/>
                </a:cubicBezTo>
                <a:cubicBezTo>
                  <a:pt x="6203325" y="4801467"/>
                  <a:pt x="6031658" y="5831563"/>
                  <a:pt x="5729438" y="6730443"/>
                </a:cubicBezTo>
                <a:lnTo>
                  <a:pt x="568404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CA6DAF1-3962-27C7-FF18-52442DC2778A}"/>
              </a:ext>
            </a:extLst>
          </p:cNvPr>
          <p:cNvSpPr>
            <a:spLocks noGrp="1"/>
          </p:cNvSpPr>
          <p:nvPr>
            <p:ph type="title"/>
          </p:nvPr>
        </p:nvSpPr>
        <p:spPr>
          <a:xfrm>
            <a:off x="107504" y="1106034"/>
            <a:ext cx="4023625" cy="3763126"/>
          </a:xfrm>
        </p:spPr>
        <p:txBody>
          <a:bodyPr vert="horz" lIns="91440" tIns="45720" rIns="91440" bIns="45720" rtlCol="0" anchor="b">
            <a:normAutofit/>
          </a:bodyPr>
          <a:lstStyle/>
          <a:p>
            <a:pPr algn="l">
              <a:lnSpc>
                <a:spcPct val="90000"/>
              </a:lnSpc>
            </a:pPr>
            <a:r>
              <a:rPr lang="en-US" sz="2000" dirty="0"/>
              <a:t>assume this </a:t>
            </a:r>
            <a:r>
              <a:rPr lang="en-US" sz="2000" b="1" dirty="0">
                <a:solidFill>
                  <a:srgbClr val="0000CC"/>
                </a:solidFill>
              </a:rPr>
              <a:t>point is a vector (X) </a:t>
            </a:r>
            <a:br>
              <a:rPr lang="en-US" sz="2000" dirty="0">
                <a:solidFill>
                  <a:srgbClr val="0000CC"/>
                </a:solidFill>
              </a:rPr>
            </a:br>
            <a:br>
              <a:rPr lang="en-US" sz="2000" b="1" dirty="0"/>
            </a:br>
            <a:r>
              <a:rPr lang="en-US" sz="2000" b="1" dirty="0">
                <a:solidFill>
                  <a:srgbClr val="0000CC"/>
                </a:solidFill>
              </a:rPr>
              <a:t>vector (w) </a:t>
            </a:r>
            <a:r>
              <a:rPr lang="en-US" sz="2000" dirty="0"/>
              <a:t>which is perpendicular to the hyperplane. </a:t>
            </a:r>
            <a:br>
              <a:rPr lang="en-US" sz="2000" dirty="0"/>
            </a:br>
            <a:br>
              <a:rPr lang="en-US" sz="2000" dirty="0"/>
            </a:br>
            <a:r>
              <a:rPr lang="en-US" sz="2000" dirty="0"/>
              <a:t>Let’s say the </a:t>
            </a:r>
            <a:r>
              <a:rPr lang="en-US" sz="2000" b="1" dirty="0">
                <a:solidFill>
                  <a:srgbClr val="0000CC"/>
                </a:solidFill>
              </a:rPr>
              <a:t>distance</a:t>
            </a:r>
            <a:r>
              <a:rPr lang="en-US" sz="2000" dirty="0"/>
              <a:t> of vector w from origin to decision boundary is ‘</a:t>
            </a:r>
            <a:r>
              <a:rPr lang="en-US" sz="2000" b="1" dirty="0">
                <a:solidFill>
                  <a:srgbClr val="0000CC"/>
                </a:solidFill>
              </a:rPr>
              <a:t>c’. </a:t>
            </a:r>
            <a:br>
              <a:rPr lang="en-US" sz="2000" b="1" dirty="0">
                <a:solidFill>
                  <a:srgbClr val="0000CC"/>
                </a:solidFill>
              </a:rPr>
            </a:br>
            <a:br>
              <a:rPr lang="en-US" sz="2000" b="1" dirty="0">
                <a:solidFill>
                  <a:srgbClr val="0000CC"/>
                </a:solidFill>
              </a:rPr>
            </a:br>
            <a:r>
              <a:rPr lang="en-US" sz="2000" dirty="0"/>
              <a:t>Now we take </a:t>
            </a:r>
            <a:r>
              <a:rPr lang="en-US" sz="2000" dirty="0">
                <a:solidFill>
                  <a:srgbClr val="FF0000"/>
                </a:solidFill>
              </a:rPr>
              <a:t>the </a:t>
            </a:r>
            <a:r>
              <a:rPr lang="en-US" sz="2000" b="1" dirty="0">
                <a:solidFill>
                  <a:srgbClr val="FF0000"/>
                </a:solidFill>
              </a:rPr>
              <a:t>projection of X vector on w.</a:t>
            </a:r>
          </a:p>
        </p:txBody>
      </p:sp>
      <p:sp>
        <p:nvSpPr>
          <p:cNvPr id="24" name="Rectangle 2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7704"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Content Placeholder 3">
            <a:extLst>
              <a:ext uri="{FF2B5EF4-FFF2-40B4-BE49-F238E27FC236}">
                <a16:creationId xmlns:a16="http://schemas.microsoft.com/office/drawing/2014/main" id="{A4279651-EBA6-BC1B-D607-FD721751282E}"/>
              </a:ext>
            </a:extLst>
          </p:cNvPr>
          <p:cNvPicPr>
            <a:picLocks noGrp="1" noChangeAspect="1"/>
          </p:cNvPicPr>
          <p:nvPr>
            <p:ph idx="1"/>
          </p:nvPr>
        </p:nvPicPr>
        <p:blipFill>
          <a:blip r:embed="rId2"/>
          <a:stretch>
            <a:fillRect/>
          </a:stretch>
        </p:blipFill>
        <p:spPr>
          <a:xfrm>
            <a:off x="4775163" y="476754"/>
            <a:ext cx="4476341" cy="3833414"/>
          </a:xfrm>
          <a:prstGeom prst="rect">
            <a:avLst/>
          </a:prstGeom>
        </p:spPr>
      </p:pic>
      <p:sp>
        <p:nvSpPr>
          <p:cNvPr id="26" name="Rectangle 2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6823" y="4546920"/>
            <a:ext cx="376430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79BFD577-647A-79FC-7CE1-2D63356CA01D}"/>
              </a:ext>
            </a:extLst>
          </p:cNvPr>
          <p:cNvPicPr>
            <a:picLocks noChangeAspect="1"/>
          </p:cNvPicPr>
          <p:nvPr/>
        </p:nvPicPr>
        <p:blipFill>
          <a:blip r:embed="rId3"/>
          <a:stretch>
            <a:fillRect/>
          </a:stretch>
        </p:blipFill>
        <p:spPr>
          <a:xfrm>
            <a:off x="4572001" y="4538640"/>
            <a:ext cx="4313706" cy="1914696"/>
          </a:xfrm>
          <a:prstGeom prst="rect">
            <a:avLst/>
          </a:prstGeom>
        </p:spPr>
      </p:pic>
    </p:spTree>
    <p:extLst>
      <p:ext uri="{BB962C8B-B14F-4D97-AF65-F5344CB8AC3E}">
        <p14:creationId xmlns:p14="http://schemas.microsoft.com/office/powerpoint/2010/main" val="2697318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E3A1BF5-8705-E3D6-05D9-8D0DF38BF634}"/>
              </a:ext>
            </a:extLst>
          </p:cNvPr>
          <p:cNvSpPr txBox="1"/>
          <p:nvPr/>
        </p:nvSpPr>
        <p:spPr>
          <a:xfrm>
            <a:off x="539552" y="5748600"/>
            <a:ext cx="7932466" cy="923330"/>
          </a:xfrm>
          <a:prstGeom prst="rect">
            <a:avLst/>
          </a:prstGeom>
          <a:noFill/>
        </p:spPr>
        <p:txBody>
          <a:bodyPr wrap="square">
            <a:spAutoFit/>
          </a:bodyPr>
          <a:lstStyle/>
          <a:p>
            <a:r>
              <a:rPr lang="en-IN" b="1" dirty="0">
                <a:solidFill>
                  <a:srgbClr val="FF0000"/>
                </a:solidFill>
              </a:rPr>
              <a:t>What is Support vectors?</a:t>
            </a:r>
          </a:p>
          <a:p>
            <a:pPr marL="285750" indent="-285750">
              <a:buFont typeface="Wingdings" panose="05000000000000000000" pitchFamily="2" charset="2"/>
              <a:buChar char="Ø"/>
            </a:pPr>
            <a:r>
              <a:rPr lang="en-IN" dirty="0"/>
              <a:t> The vectors (cases) that define the hyperplane are the support vectors.</a:t>
            </a:r>
          </a:p>
          <a:p>
            <a:pPr marL="285750" indent="-285750">
              <a:buFont typeface="Wingdings" panose="05000000000000000000" pitchFamily="2" charset="2"/>
              <a:buChar char="Ø"/>
            </a:pPr>
            <a:r>
              <a:rPr lang="en-IN" dirty="0">
                <a:solidFill>
                  <a:srgbClr val="0000CC"/>
                </a:solidFill>
                <a:effectLst>
                  <a:outerShdw blurRad="38100" dist="38100" dir="2700000" algn="tl">
                    <a:srgbClr val="000000">
                      <a:alpha val="43137"/>
                    </a:srgbClr>
                  </a:outerShdw>
                </a:effectLst>
              </a:rPr>
              <a:t>Support vectors are points that touching the margin</a:t>
            </a:r>
            <a:r>
              <a:rPr lang="en-IN" dirty="0"/>
              <a:t>.</a:t>
            </a:r>
          </a:p>
        </p:txBody>
      </p:sp>
      <p:pic>
        <p:nvPicPr>
          <p:cNvPr id="8" name="Picture 7">
            <a:extLst>
              <a:ext uri="{FF2B5EF4-FFF2-40B4-BE49-F238E27FC236}">
                <a16:creationId xmlns:a16="http://schemas.microsoft.com/office/drawing/2014/main" id="{5C509870-842F-1663-F5B5-7ED9006C6429}"/>
              </a:ext>
            </a:extLst>
          </p:cNvPr>
          <p:cNvPicPr>
            <a:picLocks noChangeAspect="1"/>
          </p:cNvPicPr>
          <p:nvPr/>
        </p:nvPicPr>
        <p:blipFill>
          <a:blip r:embed="rId2"/>
          <a:stretch>
            <a:fillRect/>
          </a:stretch>
        </p:blipFill>
        <p:spPr>
          <a:xfrm>
            <a:off x="0" y="990420"/>
            <a:ext cx="6418088" cy="4486112"/>
          </a:xfrm>
          <a:prstGeom prst="rect">
            <a:avLst/>
          </a:prstGeom>
        </p:spPr>
      </p:pic>
      <p:pic>
        <p:nvPicPr>
          <p:cNvPr id="9" name="Picture 8">
            <a:extLst>
              <a:ext uri="{FF2B5EF4-FFF2-40B4-BE49-F238E27FC236}">
                <a16:creationId xmlns:a16="http://schemas.microsoft.com/office/drawing/2014/main" id="{17088F35-10B5-A6FC-F5B6-36324039F6E2}"/>
              </a:ext>
            </a:extLst>
          </p:cNvPr>
          <p:cNvPicPr>
            <a:picLocks noChangeAspect="1"/>
          </p:cNvPicPr>
          <p:nvPr/>
        </p:nvPicPr>
        <p:blipFill>
          <a:blip r:embed="rId3"/>
          <a:stretch>
            <a:fillRect/>
          </a:stretch>
        </p:blipFill>
        <p:spPr>
          <a:xfrm>
            <a:off x="1791983" y="318197"/>
            <a:ext cx="5560034" cy="859611"/>
          </a:xfrm>
          <a:prstGeom prst="rect">
            <a:avLst/>
          </a:prstGeom>
        </p:spPr>
      </p:pic>
      <p:pic>
        <p:nvPicPr>
          <p:cNvPr id="2" name="Picture 1">
            <a:extLst>
              <a:ext uri="{FF2B5EF4-FFF2-40B4-BE49-F238E27FC236}">
                <a16:creationId xmlns:a16="http://schemas.microsoft.com/office/drawing/2014/main" id="{5F09273D-03AF-457C-4A49-C26151F1AA82}"/>
              </a:ext>
            </a:extLst>
          </p:cNvPr>
          <p:cNvPicPr>
            <a:picLocks noChangeAspect="1"/>
          </p:cNvPicPr>
          <p:nvPr/>
        </p:nvPicPr>
        <p:blipFill>
          <a:blip r:embed="rId4"/>
          <a:stretch>
            <a:fillRect/>
          </a:stretch>
        </p:blipFill>
        <p:spPr>
          <a:xfrm>
            <a:off x="6479704" y="4293096"/>
            <a:ext cx="2664296" cy="1678040"/>
          </a:xfrm>
          <a:prstGeom prst="rect">
            <a:avLst/>
          </a:prstGeom>
        </p:spPr>
      </p:pic>
      <p:sp>
        <p:nvSpPr>
          <p:cNvPr id="5" name="TextBox 4">
            <a:extLst>
              <a:ext uri="{FF2B5EF4-FFF2-40B4-BE49-F238E27FC236}">
                <a16:creationId xmlns:a16="http://schemas.microsoft.com/office/drawing/2014/main" id="{D2933363-61B3-C536-ED5A-C0E060F310E1}"/>
              </a:ext>
            </a:extLst>
          </p:cNvPr>
          <p:cNvSpPr txBox="1"/>
          <p:nvPr/>
        </p:nvSpPr>
        <p:spPr>
          <a:xfrm>
            <a:off x="6084168" y="2033147"/>
            <a:ext cx="2808312" cy="1754326"/>
          </a:xfrm>
          <a:prstGeom prst="rect">
            <a:avLst/>
          </a:prstGeom>
          <a:noFill/>
        </p:spPr>
        <p:txBody>
          <a:bodyPr wrap="square">
            <a:spAutoFit/>
          </a:bodyPr>
          <a:lstStyle/>
          <a:p>
            <a:r>
              <a:rPr lang="en-US" dirty="0"/>
              <a:t>2-dimensional graph we call this decision boundary a </a:t>
            </a:r>
            <a:r>
              <a:rPr lang="en-US" b="1" dirty="0">
                <a:solidFill>
                  <a:srgbClr val="FF0000"/>
                </a:solidFill>
              </a:rPr>
              <a:t>straight line </a:t>
            </a:r>
            <a:r>
              <a:rPr lang="en-US" dirty="0"/>
              <a:t>but if we have more dimensions, we call this decision boundary a </a:t>
            </a:r>
            <a:r>
              <a:rPr lang="en-US" dirty="0">
                <a:solidFill>
                  <a:srgbClr val="FF0000"/>
                </a:solidFill>
              </a:rPr>
              <a:t>“</a:t>
            </a:r>
            <a:r>
              <a:rPr lang="en-US" b="1" dirty="0">
                <a:solidFill>
                  <a:srgbClr val="FF0000"/>
                </a:solidFill>
              </a:rPr>
              <a:t>hyperplane</a:t>
            </a:r>
            <a:r>
              <a:rPr lang="en-US" dirty="0"/>
              <a:t>”</a:t>
            </a: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6F1D6C-147D-6452-0833-24F95F43A643}"/>
              </a:ext>
            </a:extLst>
          </p:cNvPr>
          <p:cNvPicPr>
            <a:picLocks noChangeAspect="1"/>
          </p:cNvPicPr>
          <p:nvPr/>
        </p:nvPicPr>
        <p:blipFill>
          <a:blip r:embed="rId2"/>
          <a:stretch>
            <a:fillRect/>
          </a:stretch>
        </p:blipFill>
        <p:spPr>
          <a:xfrm>
            <a:off x="2339752" y="3458840"/>
            <a:ext cx="6480720" cy="3138512"/>
          </a:xfrm>
          <a:prstGeom prst="rect">
            <a:avLst/>
          </a:prstGeom>
        </p:spPr>
      </p:pic>
      <p:pic>
        <p:nvPicPr>
          <p:cNvPr id="6" name="Picture 5">
            <a:extLst>
              <a:ext uri="{FF2B5EF4-FFF2-40B4-BE49-F238E27FC236}">
                <a16:creationId xmlns:a16="http://schemas.microsoft.com/office/drawing/2014/main" id="{AEEF563E-C10A-4C6E-A12E-60AA4FE221E0}"/>
              </a:ext>
            </a:extLst>
          </p:cNvPr>
          <p:cNvPicPr>
            <a:picLocks noChangeAspect="1"/>
          </p:cNvPicPr>
          <p:nvPr/>
        </p:nvPicPr>
        <p:blipFill>
          <a:blip r:embed="rId3"/>
          <a:stretch>
            <a:fillRect/>
          </a:stretch>
        </p:blipFill>
        <p:spPr>
          <a:xfrm>
            <a:off x="1591377" y="1412776"/>
            <a:ext cx="5832648" cy="1730474"/>
          </a:xfrm>
          <a:prstGeom prst="rect">
            <a:avLst/>
          </a:prstGeom>
        </p:spPr>
      </p:pic>
      <p:pic>
        <p:nvPicPr>
          <p:cNvPr id="7" name="Picture 6">
            <a:extLst>
              <a:ext uri="{FF2B5EF4-FFF2-40B4-BE49-F238E27FC236}">
                <a16:creationId xmlns:a16="http://schemas.microsoft.com/office/drawing/2014/main" id="{505103A6-2960-6A36-3ED9-A1C9CBD9294C}"/>
              </a:ext>
            </a:extLst>
          </p:cNvPr>
          <p:cNvPicPr>
            <a:picLocks noChangeAspect="1"/>
          </p:cNvPicPr>
          <p:nvPr/>
        </p:nvPicPr>
        <p:blipFill>
          <a:blip r:embed="rId4"/>
          <a:stretch>
            <a:fillRect/>
          </a:stretch>
        </p:blipFill>
        <p:spPr>
          <a:xfrm>
            <a:off x="1863991" y="425223"/>
            <a:ext cx="5560034" cy="85961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68F389-84C4-BF74-6F41-14497906B910}"/>
              </a:ext>
            </a:extLst>
          </p:cNvPr>
          <p:cNvPicPr>
            <a:picLocks noChangeAspect="1"/>
          </p:cNvPicPr>
          <p:nvPr/>
        </p:nvPicPr>
        <p:blipFill>
          <a:blip r:embed="rId2"/>
          <a:stretch>
            <a:fillRect/>
          </a:stretch>
        </p:blipFill>
        <p:spPr>
          <a:xfrm>
            <a:off x="1259632" y="1700808"/>
            <a:ext cx="7558553" cy="3744416"/>
          </a:xfrm>
          <a:prstGeom prst="rect">
            <a:avLst/>
          </a:prstGeom>
        </p:spPr>
      </p:pic>
      <p:pic>
        <p:nvPicPr>
          <p:cNvPr id="6" name="Picture 5">
            <a:extLst>
              <a:ext uri="{FF2B5EF4-FFF2-40B4-BE49-F238E27FC236}">
                <a16:creationId xmlns:a16="http://schemas.microsoft.com/office/drawing/2014/main" id="{3533886B-DF93-3C71-4C6B-2599EC6F2AD8}"/>
              </a:ext>
            </a:extLst>
          </p:cNvPr>
          <p:cNvPicPr>
            <a:picLocks noChangeAspect="1"/>
          </p:cNvPicPr>
          <p:nvPr/>
        </p:nvPicPr>
        <p:blipFill>
          <a:blip r:embed="rId3"/>
          <a:stretch>
            <a:fillRect/>
          </a:stretch>
        </p:blipFill>
        <p:spPr>
          <a:xfrm>
            <a:off x="1609617" y="548680"/>
            <a:ext cx="5560034" cy="859611"/>
          </a:xfrm>
          <a:prstGeom prst="rect">
            <a:avLst/>
          </a:prstGeom>
        </p:spPr>
      </p:pic>
    </p:spTree>
    <p:extLst>
      <p:ext uri="{BB962C8B-B14F-4D97-AF65-F5344CB8AC3E}">
        <p14:creationId xmlns:p14="http://schemas.microsoft.com/office/powerpoint/2010/main" val="25527096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usepackage{amsmath}&#10;\begin{document}&#10;\[&#10;\begin{cases}&#10;\mathbf{w}^T \mathbf{x}_i + b \geq 1 - \xi_i    &amp; y_i = 1\\&#10;\mathbf{w}^T \mathbf{x}_i + b \leq -1 + \xi_i    &amp; y_i = -1\\&#10;\xi_i \geq 0 &amp; \forall i&#10;\end{cases}&#10;\]&#10;\end{document}&#10;"/>
  <p:tag name="EXTERNALNAME" val="txp_fig"/>
  <p:tag name="BLEND" val="False"/>
  <p:tag name="TRANSPARENT" val="False"/>
  <p:tag name="KEEPFILES" val="False"/>
  <p:tag name="DEBUGPAUSE" val="False"/>
  <p:tag name="RESOLUTION" val="1200"/>
  <p:tag name="TIMEOUT" val="(none)"/>
  <p:tag name="BOXWIDTH" val="348"/>
  <p:tag name="BOXHEIGHT" val="381"/>
  <p:tag name="BOXFONT" val="10"/>
  <p:tag name="BOXWRAP" val="False"/>
  <p:tag name="WORKAROUNDTRANSPARENCYBUG" val="False"/>
  <p:tag name="BITMAPFORMAT" val="pngmono"/>
  <p:tag name="DEBUGINTERACTIVE" val="True"/>
  <p:tag name="ORIGWIDTH" val="301"/>
  <p:tag name="PICTUREFILESIZE" val="2818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2297</TotalTime>
  <Words>1123</Words>
  <Application>Microsoft Office PowerPoint</Application>
  <PresentationFormat>On-screen Show (4:3)</PresentationFormat>
  <Paragraphs>148</Paragraphs>
  <Slides>50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50</vt:i4>
      </vt:variant>
    </vt:vector>
  </HeadingPairs>
  <TitlesOfParts>
    <vt:vector size="59" baseType="lpstr">
      <vt:lpstr>Aparajita</vt:lpstr>
      <vt:lpstr>Arial</vt:lpstr>
      <vt:lpstr>Calibri</vt:lpstr>
      <vt:lpstr>Century</vt:lpstr>
      <vt:lpstr>Georgia</vt:lpstr>
      <vt:lpstr>Symbol</vt:lpstr>
      <vt:lpstr>Times New Roman</vt:lpstr>
      <vt:lpstr>Wingdings</vt:lpstr>
      <vt:lpstr>Office Theme</vt:lpstr>
      <vt:lpstr>Support Vector Machine (SVM)</vt:lpstr>
      <vt:lpstr>What is Support Vector Machine?</vt:lpstr>
      <vt:lpstr>PowerPoint Presentation</vt:lpstr>
      <vt:lpstr>PowerPoint Presentation</vt:lpstr>
      <vt:lpstr>PowerPoint Presentation</vt:lpstr>
      <vt:lpstr>assume this point is a vector (X)   vector (w) which is perpendicular to the hyperplane.   Let’s say the distance of vector w from origin to decision boundary is ‘c’.   Now we take the projection of X vector on w.</vt:lpstr>
      <vt:lpstr>PowerPoint Presentation</vt:lpstr>
      <vt:lpstr>PowerPoint Presentation</vt:lpstr>
      <vt:lpstr>PowerPoint Presentation</vt:lpstr>
      <vt:lpstr>Role of margin in SVM</vt:lpstr>
      <vt:lpstr>PowerPoint Presentation</vt:lpstr>
      <vt:lpstr>PowerPoint Presentation</vt:lpstr>
      <vt:lpstr>PowerPoint Presentation</vt:lpstr>
      <vt:lpstr>PowerPoint Presentation</vt:lpstr>
      <vt:lpstr>PowerPoint Presentation</vt:lpstr>
      <vt:lpstr>PowerPoint Presentation</vt:lpstr>
      <vt:lpstr> Pros and Cons of SVM </vt:lpstr>
      <vt:lpstr>PowerPoint Presentation</vt:lpstr>
      <vt:lpstr>Applications of SVM</vt:lpstr>
      <vt:lpstr>Applications of SVM</vt:lpstr>
      <vt:lpstr>Applications of SVM</vt:lpstr>
      <vt:lpstr>Applications of SVM</vt:lpstr>
      <vt:lpstr>Applications of SVM</vt:lpstr>
      <vt:lpstr>Applications of SVM</vt:lpstr>
      <vt:lpstr>Texture Classification using SVM </vt:lpstr>
      <vt:lpstr> Applications of SVM </vt:lpstr>
      <vt:lpstr>PowerPoint Presentation</vt:lpstr>
      <vt:lpstr>Two types of SVM</vt:lpstr>
      <vt:lpstr>PowerPoint Presentation</vt:lpstr>
      <vt:lpstr>soft margin hyper plane</vt:lpstr>
      <vt:lpstr>Soft Margin Hyperplane--mathematically</vt:lpstr>
      <vt:lpstr>PowerPoint Presentation</vt:lpstr>
      <vt:lpstr>PowerPoint Presentation</vt:lpstr>
      <vt:lpstr>C hyper parameter</vt:lpstr>
      <vt:lpstr>PowerPoint Presentation</vt:lpstr>
      <vt:lpstr>SVM for Multiclass Setup:</vt:lpstr>
      <vt:lpstr>PowerPoint Presentation</vt:lpstr>
      <vt:lpstr>One Vs One</vt:lpstr>
      <vt:lpstr>PUBLIC DATASET</vt:lpstr>
      <vt:lpstr>Diabetes DATASET</vt:lpstr>
      <vt:lpstr>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SVM videos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SVM</dc:title>
  <dc:creator>JRAJAN</dc:creator>
  <cp:lastModifiedBy>Rani Oomman Panicker [MAHE-MIT]</cp:lastModifiedBy>
  <cp:revision>206</cp:revision>
  <dcterms:created xsi:type="dcterms:W3CDTF">2018-10-14T07:03:06Z</dcterms:created>
  <dcterms:modified xsi:type="dcterms:W3CDTF">2024-02-22T05:01:04Z</dcterms:modified>
</cp:coreProperties>
</file>